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8229600" cx="14630400"/>
  <p:notesSz cx="8229600" cy="14630400"/>
  <p:embeddedFontLst>
    <p:embeddedFont>
      <p:font typeface="Prompt Medium"/>
      <p:regular r:id="rId24"/>
      <p:bold r:id="rId25"/>
      <p:italic r:id="rId26"/>
      <p:boldItalic r:id="rId27"/>
    </p:embeddedFont>
    <p:embeddedFont>
      <p:font typeface="Mukta Light"/>
      <p:regular r:id="rId28"/>
      <p:bold r:id="rId29"/>
    </p:embeddedFont>
    <p:embeddedFont>
      <p:font typeface="Mukta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g8Yq90te4T2xasMxydoLDXkKKR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romptMedium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mptMedium-italic.fntdata"/><Relationship Id="rId25" Type="http://schemas.openxmlformats.org/officeDocument/2006/relationships/font" Target="fonts/PromptMedium-bold.fntdata"/><Relationship Id="rId28" Type="http://schemas.openxmlformats.org/officeDocument/2006/relationships/font" Target="fonts/MuktaLight-regular.fntdata"/><Relationship Id="rId27" Type="http://schemas.openxmlformats.org/officeDocument/2006/relationships/font" Target="fonts/Prompt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ukta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ukta-bold.fntdata"/><Relationship Id="rId30" Type="http://schemas.openxmlformats.org/officeDocument/2006/relationships/font" Target="fonts/Mukta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36c25ad05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36c25ad05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136c25ad05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36c25ad05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36c25ad05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136c25ad05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36c25ad05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36c25ad05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136c25ad05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36c25ad05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136c25ad05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136c25ad05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ad055af6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ad055af6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1ad055af6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ad055af62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1ad055af62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31ad055af62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ad055af62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ad055af62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1ad055af62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ad055af62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1ad055af62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31ad055af62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af8c199e1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1af8c199e1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1af8c199e1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af8c199e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af8c199e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1af8c199e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36c25ad0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36c25ad0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136c25ad0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644600" y="1129800"/>
            <a:ext cx="8034300" cy="27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6050"/>
              <a:buFont typeface="Prompt Medium"/>
              <a:buNone/>
            </a:pPr>
            <a:r>
              <a:rPr b="0" i="0" lang="en-US" sz="50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Breast Cancer Detection Using AdaBoost Classifier</a:t>
            </a:r>
            <a:endParaRPr b="0" i="0" sz="505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5587944" y="3959763"/>
            <a:ext cx="34545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1" i="0" lang="en-US" sz="215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Presented by: </a:t>
            </a:r>
            <a:r>
              <a:rPr b="0" i="0" lang="en-US" sz="21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Team 2</a:t>
            </a:r>
            <a:endParaRPr b="0" i="0" sz="2150" u="none" cap="none" strike="noStrike"/>
          </a:p>
        </p:txBody>
      </p:sp>
      <p:sp>
        <p:nvSpPr>
          <p:cNvPr id="51" name="Google Shape;51;p1"/>
          <p:cNvSpPr/>
          <p:nvPr/>
        </p:nvSpPr>
        <p:spPr>
          <a:xfrm>
            <a:off x="881063" y="5892760"/>
            <a:ext cx="73818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SzPts val="1950"/>
              <a:buFont typeface="Arial"/>
              <a:buNone/>
            </a:pPr>
            <a:r>
              <a:t/>
            </a:r>
            <a:endParaRPr b="0" i="0" sz="1950" u="none" cap="none" strike="noStrike"/>
          </a:p>
        </p:txBody>
      </p:sp>
      <p:sp>
        <p:nvSpPr>
          <p:cNvPr id="52" name="Google Shape;52;p1"/>
          <p:cNvSpPr txBox="1"/>
          <p:nvPr/>
        </p:nvSpPr>
        <p:spPr>
          <a:xfrm>
            <a:off x="5456500" y="4420350"/>
            <a:ext cx="3000000" cy="30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5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Team Members :</a:t>
            </a:r>
            <a:endParaRPr b="1" sz="2050">
              <a:solidFill>
                <a:srgbClr val="DAD8E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Kiruthikaa T</a:t>
            </a:r>
            <a:endParaRPr sz="2050">
              <a:solidFill>
                <a:srgbClr val="DAD8E9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indent="0" lvl="0" marL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Durgam Adithi</a:t>
            </a:r>
            <a:endParaRPr sz="2050">
              <a:solidFill>
                <a:srgbClr val="DAD8E9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indent="0" lvl="0" marL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Karen Nivedha P</a:t>
            </a:r>
            <a:endParaRPr sz="2050">
              <a:solidFill>
                <a:srgbClr val="DAD8E9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indent="0" lvl="0" marL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Katteboina Charitha</a:t>
            </a:r>
            <a:endParaRPr sz="2050">
              <a:solidFill>
                <a:srgbClr val="DAD8E9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indent="0" lvl="0" marL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 Madhu</a:t>
            </a:r>
            <a:endParaRPr sz="2050">
              <a:solidFill>
                <a:srgbClr val="DAD8E9"/>
              </a:solidFill>
              <a:latin typeface="Mukta Light"/>
              <a:ea typeface="Mukta Light"/>
              <a:cs typeface="Mukta Light"/>
              <a:sym typeface="Mukta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7" name="Google Shape;197;g3136c25ad05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24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g3136c25ad05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5338" y="2391370"/>
            <a:ext cx="5023605" cy="344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136c25ad05_0_22"/>
          <p:cNvSpPr/>
          <p:nvPr/>
        </p:nvSpPr>
        <p:spPr>
          <a:xfrm>
            <a:off x="647938" y="509111"/>
            <a:ext cx="7439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200"/>
              <a:buFont typeface="Prompt Medium"/>
              <a:buNone/>
            </a:pPr>
            <a:r>
              <a:rPr b="0" i="0" lang="en-US" sz="3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AdaBoost Algorithm: Basic Principles</a:t>
            </a:r>
            <a:endParaRPr b="0" i="0" sz="3200" u="none" cap="none" strike="noStrike"/>
          </a:p>
        </p:txBody>
      </p:sp>
      <p:sp>
        <p:nvSpPr>
          <p:cNvPr id="200" name="Google Shape;200;g3136c25ad05_0_22"/>
          <p:cNvSpPr/>
          <p:nvPr/>
        </p:nvSpPr>
        <p:spPr>
          <a:xfrm>
            <a:off x="647938" y="1301115"/>
            <a:ext cx="78480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1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AdaBoost Overview:</a:t>
            </a:r>
            <a:endParaRPr b="0" i="0" sz="1650" u="none" cap="none" strike="noStrike"/>
          </a:p>
        </p:txBody>
      </p:sp>
      <p:sp>
        <p:nvSpPr>
          <p:cNvPr id="201" name="Google Shape;201;g3136c25ad05_0_22"/>
          <p:cNvSpPr/>
          <p:nvPr/>
        </p:nvSpPr>
        <p:spPr>
          <a:xfrm>
            <a:off x="647938" y="1805583"/>
            <a:ext cx="78480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1" i="0" lang="en-US" sz="165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Ensemble Method</a:t>
            </a:r>
            <a:r>
              <a:rPr b="1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</a:t>
            </a: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Combines multiple weak classifiers to create a strong model.</a:t>
            </a:r>
            <a:endParaRPr b="0" i="0" sz="1650" u="none" cap="none" strike="noStrike"/>
          </a:p>
        </p:txBody>
      </p:sp>
      <p:sp>
        <p:nvSpPr>
          <p:cNvPr id="202" name="Google Shape;202;g3136c25ad05_0_22"/>
          <p:cNvSpPr/>
          <p:nvPr/>
        </p:nvSpPr>
        <p:spPr>
          <a:xfrm>
            <a:off x="647938" y="2166580"/>
            <a:ext cx="78480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1" i="0" lang="en-US" sz="165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Weak Classifier</a:t>
            </a:r>
            <a:r>
              <a:rPr b="1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</a:t>
            </a: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A model slightly better than random guessing (e.g., decision stumps).</a:t>
            </a:r>
            <a:endParaRPr b="0" i="0" sz="1650" u="none" cap="none" strike="noStrike"/>
          </a:p>
        </p:txBody>
      </p:sp>
      <p:sp>
        <p:nvSpPr>
          <p:cNvPr id="203" name="Google Shape;203;g3136c25ad05_0_22"/>
          <p:cNvSpPr/>
          <p:nvPr/>
        </p:nvSpPr>
        <p:spPr>
          <a:xfrm>
            <a:off x="647938" y="2671048"/>
            <a:ext cx="78480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How AdaBoost Works:</a:t>
            </a:r>
            <a:endParaRPr b="0" i="0" sz="1650" u="none" cap="none" strike="noStrike"/>
          </a:p>
        </p:txBody>
      </p:sp>
      <p:sp>
        <p:nvSpPr>
          <p:cNvPr id="204" name="Google Shape;204;g3136c25ad05_0_22"/>
          <p:cNvSpPr/>
          <p:nvPr/>
        </p:nvSpPr>
        <p:spPr>
          <a:xfrm>
            <a:off x="647938" y="3383756"/>
            <a:ext cx="416700" cy="416700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136c25ad05_0_22"/>
          <p:cNvSpPr/>
          <p:nvPr/>
        </p:nvSpPr>
        <p:spPr>
          <a:xfrm>
            <a:off x="810101" y="3468648"/>
            <a:ext cx="924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Prompt Medium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1</a:t>
            </a:r>
            <a:endParaRPr b="0" i="0" sz="1900" u="none" cap="none" strike="noStrike"/>
          </a:p>
        </p:txBody>
      </p:sp>
      <p:sp>
        <p:nvSpPr>
          <p:cNvPr id="206" name="Google Shape;206;g3136c25ad05_0_22"/>
          <p:cNvSpPr/>
          <p:nvPr/>
        </p:nvSpPr>
        <p:spPr>
          <a:xfrm>
            <a:off x="1249680" y="3383756"/>
            <a:ext cx="24687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900"/>
              <a:buFont typeface="Prompt Medium"/>
              <a:buNone/>
            </a:pPr>
            <a:r>
              <a:rPr b="1" i="0" lang="en-US" sz="19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1. Initial Weights</a:t>
            </a:r>
            <a:endParaRPr b="0" i="0" sz="1900" u="none" cap="none" strike="noStrike"/>
          </a:p>
        </p:txBody>
      </p:sp>
      <p:sp>
        <p:nvSpPr>
          <p:cNvPr id="207" name="Google Shape;207;g3136c25ad05_0_22"/>
          <p:cNvSpPr/>
          <p:nvPr/>
        </p:nvSpPr>
        <p:spPr>
          <a:xfrm>
            <a:off x="1249680" y="3803333"/>
            <a:ext cx="7246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0" i="0" lang="en-US" sz="14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Start by giving equal weight to all instances in the training set.</a:t>
            </a:r>
            <a:endParaRPr b="0" i="0" sz="1450" u="none" cap="none" strike="noStrike"/>
          </a:p>
        </p:txBody>
      </p:sp>
      <p:sp>
        <p:nvSpPr>
          <p:cNvPr id="208" name="Google Shape;208;g3136c25ad05_0_22"/>
          <p:cNvSpPr/>
          <p:nvPr/>
        </p:nvSpPr>
        <p:spPr>
          <a:xfrm>
            <a:off x="647938" y="4492942"/>
            <a:ext cx="416700" cy="416700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136c25ad05_0_22"/>
          <p:cNvSpPr/>
          <p:nvPr/>
        </p:nvSpPr>
        <p:spPr>
          <a:xfrm>
            <a:off x="784027" y="4577834"/>
            <a:ext cx="1443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Prompt Medium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2</a:t>
            </a:r>
            <a:endParaRPr b="0" i="0" sz="1900" u="none" cap="none" strike="noStrike"/>
          </a:p>
        </p:txBody>
      </p:sp>
      <p:sp>
        <p:nvSpPr>
          <p:cNvPr id="210" name="Google Shape;210;g3136c25ad05_0_22"/>
          <p:cNvSpPr/>
          <p:nvPr/>
        </p:nvSpPr>
        <p:spPr>
          <a:xfrm>
            <a:off x="1249680" y="4492942"/>
            <a:ext cx="24687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900"/>
              <a:buFont typeface="Prompt Medium"/>
              <a:buNone/>
            </a:pPr>
            <a:r>
              <a:rPr b="1" i="0" lang="en-US" sz="19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2. Weak Learners</a:t>
            </a:r>
            <a:endParaRPr b="0" i="0" sz="1900" u="none" cap="none" strike="noStrike"/>
          </a:p>
        </p:txBody>
      </p:sp>
      <p:sp>
        <p:nvSpPr>
          <p:cNvPr id="211" name="Google Shape;211;g3136c25ad05_0_22"/>
          <p:cNvSpPr/>
          <p:nvPr/>
        </p:nvSpPr>
        <p:spPr>
          <a:xfrm>
            <a:off x="1249680" y="4912519"/>
            <a:ext cx="7246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0" i="0" lang="en-US" sz="14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Build weak learners (simple models like decision stumps).</a:t>
            </a:r>
            <a:endParaRPr b="0" i="0" sz="1450" u="none" cap="none" strike="noStrike"/>
          </a:p>
        </p:txBody>
      </p:sp>
      <p:sp>
        <p:nvSpPr>
          <p:cNvPr id="212" name="Google Shape;212;g3136c25ad05_0_22"/>
          <p:cNvSpPr/>
          <p:nvPr/>
        </p:nvSpPr>
        <p:spPr>
          <a:xfrm>
            <a:off x="647938" y="5602129"/>
            <a:ext cx="416700" cy="416700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136c25ad05_0_22"/>
          <p:cNvSpPr/>
          <p:nvPr/>
        </p:nvSpPr>
        <p:spPr>
          <a:xfrm>
            <a:off x="784622" y="5687020"/>
            <a:ext cx="1431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Prompt Medium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3</a:t>
            </a:r>
            <a:endParaRPr b="0" i="0" sz="1900" u="none" cap="none" strike="noStrike"/>
          </a:p>
        </p:txBody>
      </p:sp>
      <p:sp>
        <p:nvSpPr>
          <p:cNvPr id="214" name="Google Shape;214;g3136c25ad05_0_22"/>
          <p:cNvSpPr/>
          <p:nvPr/>
        </p:nvSpPr>
        <p:spPr>
          <a:xfrm>
            <a:off x="1249680" y="5602129"/>
            <a:ext cx="24795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900"/>
              <a:buFont typeface="Prompt Medium"/>
              <a:buNone/>
            </a:pPr>
            <a:r>
              <a:rPr b="1" i="0" lang="en-US" sz="19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3. Focus on Mistakes</a:t>
            </a:r>
            <a:endParaRPr b="0" i="0" sz="1900" u="none" cap="none" strike="noStrike"/>
          </a:p>
        </p:txBody>
      </p:sp>
      <p:sp>
        <p:nvSpPr>
          <p:cNvPr id="215" name="Google Shape;215;g3136c25ad05_0_22"/>
          <p:cNvSpPr/>
          <p:nvPr/>
        </p:nvSpPr>
        <p:spPr>
          <a:xfrm>
            <a:off x="1249680" y="6021705"/>
            <a:ext cx="7246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0" i="0" lang="en-US" sz="14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Misclassified instances get higher weights, forcing the next model to focus on them.</a:t>
            </a:r>
            <a:endParaRPr b="0" i="0" sz="1450" u="none" cap="none" strike="noStrike"/>
          </a:p>
        </p:txBody>
      </p:sp>
      <p:sp>
        <p:nvSpPr>
          <p:cNvPr id="216" name="Google Shape;216;g3136c25ad05_0_22"/>
          <p:cNvSpPr/>
          <p:nvPr/>
        </p:nvSpPr>
        <p:spPr>
          <a:xfrm>
            <a:off x="647938" y="6711315"/>
            <a:ext cx="416700" cy="416700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136c25ad05_0_22"/>
          <p:cNvSpPr/>
          <p:nvPr/>
        </p:nvSpPr>
        <p:spPr>
          <a:xfrm>
            <a:off x="781050" y="6796207"/>
            <a:ext cx="1503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Prompt Medium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4</a:t>
            </a:r>
            <a:endParaRPr b="0" i="0" sz="1900" u="none" cap="none" strike="noStrike"/>
          </a:p>
        </p:txBody>
      </p:sp>
      <p:sp>
        <p:nvSpPr>
          <p:cNvPr id="218" name="Google Shape;218;g3136c25ad05_0_22"/>
          <p:cNvSpPr/>
          <p:nvPr/>
        </p:nvSpPr>
        <p:spPr>
          <a:xfrm>
            <a:off x="1249680" y="6711315"/>
            <a:ext cx="2654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900"/>
              <a:buFont typeface="Prompt Medium"/>
              <a:buNone/>
            </a:pPr>
            <a:r>
              <a:rPr b="1" i="0" lang="en-US" sz="19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4. Combine Classifiers</a:t>
            </a:r>
            <a:endParaRPr b="0" i="0" sz="1900" u="none" cap="none" strike="noStrike"/>
          </a:p>
        </p:txBody>
      </p:sp>
      <p:sp>
        <p:nvSpPr>
          <p:cNvPr id="219" name="Google Shape;219;g3136c25ad05_0_22"/>
          <p:cNvSpPr/>
          <p:nvPr/>
        </p:nvSpPr>
        <p:spPr>
          <a:xfrm>
            <a:off x="1249680" y="7130891"/>
            <a:ext cx="72465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0" i="0" lang="en-US" sz="14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After several rounds, combine the weak learners with weighted voting to make the final prediction.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36c25ad05_0_66"/>
          <p:cNvSpPr/>
          <p:nvPr/>
        </p:nvSpPr>
        <p:spPr>
          <a:xfrm>
            <a:off x="803791" y="820817"/>
            <a:ext cx="66957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000"/>
              <a:buFont typeface="Prompt Medium"/>
              <a:buNone/>
            </a:pPr>
            <a:r>
              <a:rPr b="0" i="0" lang="en-US" sz="40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Evaluation Metrics Outputs</a:t>
            </a:r>
            <a:endParaRPr b="0" i="0" sz="4000" u="none" cap="none" strike="noStrike"/>
          </a:p>
        </p:txBody>
      </p:sp>
      <p:sp>
        <p:nvSpPr>
          <p:cNvPr id="226" name="Google Shape;226;g3136c25ad05_0_66"/>
          <p:cNvSpPr/>
          <p:nvPr/>
        </p:nvSpPr>
        <p:spPr>
          <a:xfrm>
            <a:off x="803791" y="1803202"/>
            <a:ext cx="13022700" cy="3306000"/>
          </a:xfrm>
          <a:prstGeom prst="roundRect">
            <a:avLst>
              <a:gd fmla="val 2918" name="adj"/>
            </a:avLst>
          </a:prstGeom>
          <a:noFill/>
          <a:ln cap="flat" cmpd="sng" w="9525">
            <a:solidFill>
              <a:srgbClr val="FFFFFF">
                <a:alpha val="2392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136c25ad05_0_66"/>
          <p:cNvSpPr/>
          <p:nvPr/>
        </p:nvSpPr>
        <p:spPr>
          <a:xfrm>
            <a:off x="811411" y="1810822"/>
            <a:ext cx="13006200" cy="6582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136c25ad05_0_66"/>
          <p:cNvSpPr/>
          <p:nvPr/>
        </p:nvSpPr>
        <p:spPr>
          <a:xfrm>
            <a:off x="1042392" y="1956197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Metric</a:t>
            </a:r>
            <a:endParaRPr b="0" i="0" sz="1800" u="none" cap="none" strike="noStrike"/>
          </a:p>
        </p:txBody>
      </p:sp>
      <p:sp>
        <p:nvSpPr>
          <p:cNvPr id="229" name="Google Shape;229;g3136c25ad05_0_66"/>
          <p:cNvSpPr/>
          <p:nvPr/>
        </p:nvSpPr>
        <p:spPr>
          <a:xfrm>
            <a:off x="5381149" y="1956197"/>
            <a:ext cx="3868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Without Outliers</a:t>
            </a:r>
            <a:endParaRPr b="0" i="0" sz="1800" u="none" cap="none" strike="noStrike"/>
          </a:p>
        </p:txBody>
      </p:sp>
      <p:sp>
        <p:nvSpPr>
          <p:cNvPr id="230" name="Google Shape;230;g3136c25ad05_0_66"/>
          <p:cNvSpPr/>
          <p:nvPr/>
        </p:nvSpPr>
        <p:spPr>
          <a:xfrm>
            <a:off x="9716095" y="1956197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With Outliers</a:t>
            </a:r>
            <a:endParaRPr b="0" i="0" sz="1800" u="none" cap="none" strike="noStrike"/>
          </a:p>
        </p:txBody>
      </p:sp>
      <p:sp>
        <p:nvSpPr>
          <p:cNvPr id="231" name="Google Shape;231;g3136c25ad05_0_66"/>
          <p:cNvSpPr/>
          <p:nvPr/>
        </p:nvSpPr>
        <p:spPr>
          <a:xfrm>
            <a:off x="811411" y="2468999"/>
            <a:ext cx="13006200" cy="6582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136c25ad05_0_66"/>
          <p:cNvSpPr/>
          <p:nvPr/>
        </p:nvSpPr>
        <p:spPr>
          <a:xfrm>
            <a:off x="1042392" y="2614374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Accuracy</a:t>
            </a:r>
            <a:endParaRPr b="0" i="0" sz="1800" u="none" cap="none" strike="noStrike"/>
          </a:p>
        </p:txBody>
      </p:sp>
      <p:sp>
        <p:nvSpPr>
          <p:cNvPr id="233" name="Google Shape;233;g3136c25ad05_0_66"/>
          <p:cNvSpPr/>
          <p:nvPr/>
        </p:nvSpPr>
        <p:spPr>
          <a:xfrm>
            <a:off x="5381149" y="2614374"/>
            <a:ext cx="3868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0.9625</a:t>
            </a:r>
            <a:endParaRPr b="0" i="0" sz="1800" u="none" cap="none" strike="noStrike"/>
          </a:p>
        </p:txBody>
      </p:sp>
      <p:sp>
        <p:nvSpPr>
          <p:cNvPr id="234" name="Google Shape;234;g3136c25ad05_0_66"/>
          <p:cNvSpPr/>
          <p:nvPr/>
        </p:nvSpPr>
        <p:spPr>
          <a:xfrm>
            <a:off x="9716095" y="2614374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0.9825</a:t>
            </a:r>
            <a:endParaRPr b="0" i="0" sz="1800" u="none" cap="none" strike="noStrike"/>
          </a:p>
        </p:txBody>
      </p:sp>
      <p:sp>
        <p:nvSpPr>
          <p:cNvPr id="235" name="Google Shape;235;g3136c25ad05_0_66"/>
          <p:cNvSpPr/>
          <p:nvPr/>
        </p:nvSpPr>
        <p:spPr>
          <a:xfrm>
            <a:off x="811411" y="3127177"/>
            <a:ext cx="13006200" cy="6582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136c25ad05_0_66"/>
          <p:cNvSpPr/>
          <p:nvPr/>
        </p:nvSpPr>
        <p:spPr>
          <a:xfrm>
            <a:off x="1042392" y="3272552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Precision</a:t>
            </a:r>
            <a:endParaRPr b="0" i="0" sz="1800" u="none" cap="none" strike="noStrike"/>
          </a:p>
        </p:txBody>
      </p:sp>
      <p:sp>
        <p:nvSpPr>
          <p:cNvPr id="237" name="Google Shape;237;g3136c25ad05_0_66"/>
          <p:cNvSpPr/>
          <p:nvPr/>
        </p:nvSpPr>
        <p:spPr>
          <a:xfrm>
            <a:off x="5381149" y="3272552"/>
            <a:ext cx="3868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0.9583</a:t>
            </a:r>
            <a:endParaRPr b="0" i="0" sz="1800" u="none" cap="none" strike="noStrike"/>
          </a:p>
        </p:txBody>
      </p:sp>
      <p:sp>
        <p:nvSpPr>
          <p:cNvPr id="238" name="Google Shape;238;g3136c25ad05_0_66"/>
          <p:cNvSpPr/>
          <p:nvPr/>
        </p:nvSpPr>
        <p:spPr>
          <a:xfrm>
            <a:off x="9716095" y="3272552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0.9767</a:t>
            </a:r>
            <a:endParaRPr b="0" i="0" sz="1800" u="none" cap="none" strike="noStrike"/>
          </a:p>
        </p:txBody>
      </p:sp>
      <p:sp>
        <p:nvSpPr>
          <p:cNvPr id="239" name="Google Shape;239;g3136c25ad05_0_66"/>
          <p:cNvSpPr/>
          <p:nvPr/>
        </p:nvSpPr>
        <p:spPr>
          <a:xfrm>
            <a:off x="811411" y="3785354"/>
            <a:ext cx="13006200" cy="6582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136c25ad05_0_66"/>
          <p:cNvSpPr/>
          <p:nvPr/>
        </p:nvSpPr>
        <p:spPr>
          <a:xfrm>
            <a:off x="1042392" y="3930729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Recall</a:t>
            </a:r>
            <a:endParaRPr b="0" i="0" sz="1800" u="none" cap="none" strike="noStrike"/>
          </a:p>
        </p:txBody>
      </p:sp>
      <p:sp>
        <p:nvSpPr>
          <p:cNvPr id="241" name="Google Shape;241;g3136c25ad05_0_66"/>
          <p:cNvSpPr/>
          <p:nvPr/>
        </p:nvSpPr>
        <p:spPr>
          <a:xfrm>
            <a:off x="5381149" y="3930729"/>
            <a:ext cx="3868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0.9200</a:t>
            </a:r>
            <a:endParaRPr b="0" i="0" sz="1800" u="none" cap="none" strike="noStrike"/>
          </a:p>
        </p:txBody>
      </p:sp>
      <p:sp>
        <p:nvSpPr>
          <p:cNvPr id="242" name="Google Shape;242;g3136c25ad05_0_66"/>
          <p:cNvSpPr/>
          <p:nvPr/>
        </p:nvSpPr>
        <p:spPr>
          <a:xfrm>
            <a:off x="9716095" y="3930729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0.9767</a:t>
            </a:r>
            <a:endParaRPr b="0" i="0" sz="1800" u="none" cap="none" strike="noStrike"/>
          </a:p>
        </p:txBody>
      </p:sp>
      <p:sp>
        <p:nvSpPr>
          <p:cNvPr id="243" name="Google Shape;243;g3136c25ad05_0_66"/>
          <p:cNvSpPr/>
          <p:nvPr/>
        </p:nvSpPr>
        <p:spPr>
          <a:xfrm>
            <a:off x="811411" y="4443532"/>
            <a:ext cx="13006200" cy="6582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136c25ad05_0_66"/>
          <p:cNvSpPr/>
          <p:nvPr/>
        </p:nvSpPr>
        <p:spPr>
          <a:xfrm>
            <a:off x="1042392" y="4588907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F1 Score</a:t>
            </a:r>
            <a:endParaRPr b="0" i="0" sz="1800" u="none" cap="none" strike="noStrike"/>
          </a:p>
        </p:txBody>
      </p:sp>
      <p:sp>
        <p:nvSpPr>
          <p:cNvPr id="245" name="Google Shape;245;g3136c25ad05_0_66"/>
          <p:cNvSpPr/>
          <p:nvPr/>
        </p:nvSpPr>
        <p:spPr>
          <a:xfrm>
            <a:off x="5381149" y="4588907"/>
            <a:ext cx="3868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0.9388</a:t>
            </a:r>
            <a:endParaRPr b="0" i="0" sz="1800" u="none" cap="none" strike="noStrike"/>
          </a:p>
        </p:txBody>
      </p:sp>
      <p:sp>
        <p:nvSpPr>
          <p:cNvPr id="246" name="Google Shape;246;g3136c25ad05_0_66"/>
          <p:cNvSpPr/>
          <p:nvPr/>
        </p:nvSpPr>
        <p:spPr>
          <a:xfrm>
            <a:off x="9716095" y="4588907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0.9767</a:t>
            </a:r>
            <a:endParaRPr b="0" i="0" sz="1800" u="none" cap="none" strike="noStrike"/>
          </a:p>
        </p:txBody>
      </p:sp>
      <p:sp>
        <p:nvSpPr>
          <p:cNvPr id="247" name="Google Shape;247;g3136c25ad05_0_66"/>
          <p:cNvSpPr/>
          <p:nvPr/>
        </p:nvSpPr>
        <p:spPr>
          <a:xfrm>
            <a:off x="803791" y="5597247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000"/>
              <a:buFont typeface="Prompt Medium"/>
              <a:buNone/>
            </a:pPr>
            <a:r>
              <a:rPr b="0" i="0" lang="en-US" sz="20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Without Outliers</a:t>
            </a:r>
            <a:endParaRPr b="0" i="0" sz="2000" u="none" cap="none" strike="noStrike"/>
          </a:p>
        </p:txBody>
      </p:sp>
      <p:sp>
        <p:nvSpPr>
          <p:cNvPr id="248" name="Google Shape;248;g3136c25ad05_0_66"/>
          <p:cNvSpPr/>
          <p:nvPr/>
        </p:nvSpPr>
        <p:spPr>
          <a:xfrm>
            <a:off x="803791" y="6145649"/>
            <a:ext cx="62313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1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Precision:</a:t>
            </a: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95.83% of the predictions for malignant cases are correct.</a:t>
            </a:r>
            <a:endParaRPr b="0" i="0" sz="1800" u="none" cap="none" strike="noStrike"/>
          </a:p>
        </p:txBody>
      </p:sp>
      <p:sp>
        <p:nvSpPr>
          <p:cNvPr id="249" name="Google Shape;249;g3136c25ad05_0_66"/>
          <p:cNvSpPr/>
          <p:nvPr/>
        </p:nvSpPr>
        <p:spPr>
          <a:xfrm>
            <a:off x="803791" y="6960870"/>
            <a:ext cx="6231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1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Recall:</a:t>
            </a: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92.00% of the actual malignant cases are identified.</a:t>
            </a:r>
            <a:endParaRPr b="0" i="0" sz="1800" u="none" cap="none" strike="noStrike"/>
          </a:p>
        </p:txBody>
      </p:sp>
      <p:sp>
        <p:nvSpPr>
          <p:cNvPr id="250" name="Google Shape;250;g3136c25ad05_0_66"/>
          <p:cNvSpPr/>
          <p:nvPr/>
        </p:nvSpPr>
        <p:spPr>
          <a:xfrm>
            <a:off x="7602974" y="5597247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000"/>
              <a:buFont typeface="Prompt Medium"/>
              <a:buNone/>
            </a:pPr>
            <a:r>
              <a:rPr b="0" i="0" lang="en-US" sz="20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With Outliers</a:t>
            </a:r>
            <a:endParaRPr b="0" i="0" sz="2000" u="none" cap="none" strike="noStrike"/>
          </a:p>
        </p:txBody>
      </p:sp>
      <p:sp>
        <p:nvSpPr>
          <p:cNvPr id="251" name="Google Shape;251;g3136c25ad05_0_66"/>
          <p:cNvSpPr/>
          <p:nvPr/>
        </p:nvSpPr>
        <p:spPr>
          <a:xfrm>
            <a:off x="7602974" y="6145649"/>
            <a:ext cx="62313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1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Precision:</a:t>
            </a: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97.67% of the predictions for malignant cases are correct.</a:t>
            </a:r>
            <a:endParaRPr b="0" i="0" sz="1800" u="none" cap="none" strike="noStrike"/>
          </a:p>
        </p:txBody>
      </p:sp>
      <p:sp>
        <p:nvSpPr>
          <p:cNvPr id="252" name="Google Shape;252;g3136c25ad05_0_66"/>
          <p:cNvSpPr/>
          <p:nvPr/>
        </p:nvSpPr>
        <p:spPr>
          <a:xfrm>
            <a:off x="7602974" y="6960870"/>
            <a:ext cx="6231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1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Recall:</a:t>
            </a: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97.67% of the actual malignant cases are identified.</a:t>
            </a:r>
            <a:endParaRPr b="0" i="0" sz="1800" u="none" cap="none" strike="noStrike"/>
          </a:p>
        </p:txBody>
      </p:sp>
      <p:sp>
        <p:nvSpPr>
          <p:cNvPr id="253" name="Google Shape;253;g3136c25ad05_0_66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36c25ad05_0_49"/>
          <p:cNvSpPr/>
          <p:nvPr/>
        </p:nvSpPr>
        <p:spPr>
          <a:xfrm>
            <a:off x="751284" y="601266"/>
            <a:ext cx="97854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750"/>
              <a:buFont typeface="Prompt Medium"/>
              <a:buNone/>
            </a:pPr>
            <a:r>
              <a:rPr b="0" i="0" lang="en-US" sz="37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Confusion Matrix Results</a:t>
            </a:r>
            <a:endParaRPr b="0" i="0" sz="3750" u="none" cap="none" strike="noStrike"/>
          </a:p>
        </p:txBody>
      </p:sp>
      <p:pic>
        <p:nvPicPr>
          <p:cNvPr descr="preencoded.png" id="260" name="Google Shape;260;g3136c25ad05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284" y="1760815"/>
            <a:ext cx="3784283" cy="284642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136c25ad05_0_49"/>
          <p:cNvSpPr/>
          <p:nvPr/>
        </p:nvSpPr>
        <p:spPr>
          <a:xfrm>
            <a:off x="751284" y="4848701"/>
            <a:ext cx="23850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850"/>
              <a:buFont typeface="Prompt Medium"/>
              <a:buNone/>
            </a:pPr>
            <a:r>
              <a:rPr b="0" i="0" lang="en-US" sz="18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Without Outliers</a:t>
            </a:r>
            <a:endParaRPr b="0" i="0" sz="1850" u="none" cap="none" strike="noStrike"/>
          </a:p>
        </p:txBody>
      </p:sp>
      <p:sp>
        <p:nvSpPr>
          <p:cNvPr id="262" name="Google Shape;262;g3136c25ad05_0_49"/>
          <p:cNvSpPr/>
          <p:nvPr/>
        </p:nvSpPr>
        <p:spPr>
          <a:xfrm>
            <a:off x="751284" y="5361265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Positives (TP): 23 (Malignant correctly identified)</a:t>
            </a:r>
            <a:endParaRPr b="0" i="0" sz="1650" u="none" cap="none" strike="noStrike"/>
          </a:p>
        </p:txBody>
      </p:sp>
      <p:sp>
        <p:nvSpPr>
          <p:cNvPr id="263" name="Google Shape;263;g3136c25ad05_0_49"/>
          <p:cNvSpPr/>
          <p:nvPr/>
        </p:nvSpPr>
        <p:spPr>
          <a:xfrm>
            <a:off x="751284" y="5897761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Negatives (TN): 54 (Benign correctly identified)</a:t>
            </a:r>
            <a:endParaRPr b="0" i="0" sz="1650" u="none" cap="none" strike="noStrike"/>
          </a:p>
        </p:txBody>
      </p:sp>
      <p:sp>
        <p:nvSpPr>
          <p:cNvPr id="264" name="Google Shape;264;g3136c25ad05_0_49"/>
          <p:cNvSpPr/>
          <p:nvPr/>
        </p:nvSpPr>
        <p:spPr>
          <a:xfrm>
            <a:off x="751284" y="6434257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Positives (FP): 1 (Benign incorrectly identified as Malignant)</a:t>
            </a:r>
            <a:endParaRPr b="0" i="0" sz="1650" u="none" cap="none" strike="noStrike"/>
          </a:p>
        </p:txBody>
      </p:sp>
      <p:sp>
        <p:nvSpPr>
          <p:cNvPr id="265" name="Google Shape;265;g3136c25ad05_0_49"/>
          <p:cNvSpPr/>
          <p:nvPr/>
        </p:nvSpPr>
        <p:spPr>
          <a:xfrm>
            <a:off x="751284" y="6970752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Negatives (FN): 2 (Malignant incorrectly identified as Benign)</a:t>
            </a:r>
            <a:endParaRPr b="0" i="0" sz="1650" u="none" cap="none" strike="noStrike"/>
          </a:p>
        </p:txBody>
      </p:sp>
      <p:pic>
        <p:nvPicPr>
          <p:cNvPr descr="preencoded.png" id="266" name="Google Shape;266;g3136c25ad05_0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4638" y="1760815"/>
            <a:ext cx="3922038" cy="296751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3136c25ad05_0_49"/>
          <p:cNvSpPr/>
          <p:nvPr/>
        </p:nvSpPr>
        <p:spPr>
          <a:xfrm>
            <a:off x="7584638" y="4969788"/>
            <a:ext cx="23850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850"/>
              <a:buFont typeface="Prompt Medium"/>
              <a:buNone/>
            </a:pPr>
            <a:r>
              <a:rPr b="0" i="0" lang="en-US" sz="18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With Outliers</a:t>
            </a:r>
            <a:endParaRPr b="0" i="0" sz="1850" u="none" cap="none" strike="noStrike"/>
          </a:p>
        </p:txBody>
      </p:sp>
      <p:sp>
        <p:nvSpPr>
          <p:cNvPr id="268" name="Google Shape;268;g3136c25ad05_0_49"/>
          <p:cNvSpPr/>
          <p:nvPr/>
        </p:nvSpPr>
        <p:spPr>
          <a:xfrm>
            <a:off x="7584638" y="5482352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Positives (TP): 42 (Malignant correctly identified)</a:t>
            </a:r>
            <a:endParaRPr b="0" i="0" sz="1650" u="none" cap="none" strike="noStrike"/>
          </a:p>
        </p:txBody>
      </p:sp>
      <p:sp>
        <p:nvSpPr>
          <p:cNvPr id="269" name="Google Shape;269;g3136c25ad05_0_49"/>
          <p:cNvSpPr/>
          <p:nvPr/>
        </p:nvSpPr>
        <p:spPr>
          <a:xfrm>
            <a:off x="7584638" y="6018848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Negatives (TN): 70 (Benign correctly identified)</a:t>
            </a:r>
            <a:endParaRPr b="0" i="0" sz="1650" u="none" cap="none" strike="noStrike"/>
          </a:p>
        </p:txBody>
      </p:sp>
      <p:sp>
        <p:nvSpPr>
          <p:cNvPr id="270" name="Google Shape;270;g3136c25ad05_0_49"/>
          <p:cNvSpPr/>
          <p:nvPr/>
        </p:nvSpPr>
        <p:spPr>
          <a:xfrm>
            <a:off x="7584638" y="6555343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Positives (FP): 1 (Benign incorrectly identified as Malignant)</a:t>
            </a:r>
            <a:endParaRPr b="0" i="0" sz="1650" u="none" cap="none" strike="noStrike"/>
          </a:p>
        </p:txBody>
      </p:sp>
      <p:sp>
        <p:nvSpPr>
          <p:cNvPr id="271" name="Google Shape;271;g3136c25ad05_0_49"/>
          <p:cNvSpPr/>
          <p:nvPr/>
        </p:nvSpPr>
        <p:spPr>
          <a:xfrm>
            <a:off x="7584638" y="7091839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Negatives (FN): 1 (Malignant incorrectly identified as Benign)</a:t>
            </a:r>
            <a:endParaRPr b="0" i="0" sz="1650" u="none" cap="none" strike="noStrike"/>
          </a:p>
        </p:txBody>
      </p:sp>
      <p:sp>
        <p:nvSpPr>
          <p:cNvPr id="272" name="Google Shape;272;g3136c25ad05_0_49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8" name="Google Shape;278;g3136c25ad05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9" name="Google Shape;279;g3136c25ad05_0_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419" y="3177421"/>
            <a:ext cx="4871442" cy="18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3136c25ad05_0_130"/>
          <p:cNvSpPr/>
          <p:nvPr/>
        </p:nvSpPr>
        <p:spPr>
          <a:xfrm>
            <a:off x="6347225" y="676750"/>
            <a:ext cx="8160900" cy="16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 Medium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Interpretation of </a:t>
            </a:r>
            <a:r>
              <a:rPr lang="en-US" sz="43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P</a:t>
            </a:r>
            <a:r>
              <a:rPr b="0" i="0" lang="en-US" sz="43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erformance </a:t>
            </a:r>
            <a:r>
              <a:rPr lang="en-US" sz="40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Metrics </a:t>
            </a:r>
            <a:r>
              <a:rPr b="0" i="0" lang="en-US" sz="43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in Medical Diagnosis</a:t>
            </a:r>
            <a:endParaRPr b="0" i="0" sz="4300" u="none" cap="none" strike="noStrike"/>
          </a:p>
        </p:txBody>
      </p:sp>
      <p:sp>
        <p:nvSpPr>
          <p:cNvPr id="281" name="Google Shape;281;g3136c25ad05_0_130"/>
          <p:cNvSpPr/>
          <p:nvPr/>
        </p:nvSpPr>
        <p:spPr>
          <a:xfrm>
            <a:off x="6347222" y="3095149"/>
            <a:ext cx="74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0" i="0" sz="1900" u="none" cap="none" strike="noStrike"/>
          </a:p>
        </p:txBody>
      </p:sp>
      <p:sp>
        <p:nvSpPr>
          <p:cNvPr id="282" name="Google Shape;282;g3136c25ad05_0_130"/>
          <p:cNvSpPr/>
          <p:nvPr/>
        </p:nvSpPr>
        <p:spPr>
          <a:xfrm>
            <a:off x="6299922" y="2898502"/>
            <a:ext cx="74223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Precision: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Prevents unnecessary treatments (e.g., biopsies, chemotherapy).</a:t>
            </a:r>
            <a:endParaRPr b="0" i="0" sz="1900" u="none" cap="none" strike="noStrike"/>
          </a:p>
        </p:txBody>
      </p:sp>
      <p:sp>
        <p:nvSpPr>
          <p:cNvPr id="283" name="Google Shape;283;g3136c25ad05_0_130"/>
          <p:cNvSpPr/>
          <p:nvPr/>
        </p:nvSpPr>
        <p:spPr>
          <a:xfrm>
            <a:off x="6299922" y="3531800"/>
            <a:ext cx="74223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Recall: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Ensures all potential positive cases are identified, especially in critical diseases like cancer.</a:t>
            </a:r>
            <a:endParaRPr b="0" i="0" sz="1900" u="none" cap="none" strike="noStrike"/>
          </a:p>
        </p:txBody>
      </p:sp>
      <p:sp>
        <p:nvSpPr>
          <p:cNvPr id="284" name="Google Shape;284;g3136c25ad05_0_130"/>
          <p:cNvSpPr/>
          <p:nvPr/>
        </p:nvSpPr>
        <p:spPr>
          <a:xfrm>
            <a:off x="6299922" y="5052041"/>
            <a:ext cx="74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Trade-off:</a:t>
            </a:r>
            <a:endParaRPr b="0" i="0" sz="1900" u="none" cap="none" strike="noStrike"/>
          </a:p>
        </p:txBody>
      </p:sp>
      <p:sp>
        <p:nvSpPr>
          <p:cNvPr id="285" name="Google Shape;285;g3136c25ad05_0_130"/>
          <p:cNvSpPr/>
          <p:nvPr/>
        </p:nvSpPr>
        <p:spPr>
          <a:xfrm>
            <a:off x="6347222" y="5521019"/>
            <a:ext cx="7422300" cy="1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Char char="•"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There is often a trade-off between precision and recall. In medical diagnosis, recall is typically prioritized to ensure critical conditions are not missed, even at the cost of potentially increasing false positives.</a:t>
            </a:r>
            <a:endParaRPr b="0" i="0" sz="1900" u="none" cap="none" strike="noStrike"/>
          </a:p>
        </p:txBody>
      </p:sp>
      <p:sp>
        <p:nvSpPr>
          <p:cNvPr id="286" name="Google Shape;286;g3136c25ad05_0_130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2" name="Google Shape;292;g31ad055af6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3" name="Google Shape;293;g31ad055af6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05129" y="3027045"/>
            <a:ext cx="4868942" cy="248019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31ad055af62_0_0"/>
          <p:cNvSpPr/>
          <p:nvPr/>
        </p:nvSpPr>
        <p:spPr>
          <a:xfrm>
            <a:off x="477687" y="491444"/>
            <a:ext cx="741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 Medium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Hyperparameter Tuning with GridSearchCV</a:t>
            </a:r>
            <a:endParaRPr b="0" i="0" sz="4300" u="none" cap="none" strike="noStrike"/>
          </a:p>
        </p:txBody>
      </p:sp>
      <p:sp>
        <p:nvSpPr>
          <p:cNvPr id="295" name="Google Shape;295;g31ad055af62_0_0"/>
          <p:cNvSpPr/>
          <p:nvPr/>
        </p:nvSpPr>
        <p:spPr>
          <a:xfrm>
            <a:off x="477687" y="2354529"/>
            <a:ext cx="74160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Char char="•"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Optimize the hyperparameters of the AdaBoost classifier using GridSearchCV.</a:t>
            </a:r>
            <a:endParaRPr b="0" i="0" sz="1900" u="none" cap="none" strike="noStrike"/>
          </a:p>
        </p:txBody>
      </p:sp>
      <p:sp>
        <p:nvSpPr>
          <p:cNvPr id="296" name="Google Shape;296;g31ad055af62_0_0"/>
          <p:cNvSpPr/>
          <p:nvPr/>
        </p:nvSpPr>
        <p:spPr>
          <a:xfrm>
            <a:off x="477687" y="3878873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Parameters Tuned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</a:t>
            </a:r>
            <a:endParaRPr b="0" i="0" sz="1900" u="none" cap="none" strike="noStrike"/>
          </a:p>
        </p:txBody>
      </p:sp>
      <p:sp>
        <p:nvSpPr>
          <p:cNvPr id="297" name="Google Shape;297;g31ad055af62_0_0"/>
          <p:cNvSpPr/>
          <p:nvPr/>
        </p:nvSpPr>
        <p:spPr>
          <a:xfrm>
            <a:off x="868262" y="4469376"/>
            <a:ext cx="74160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Consolas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highlight>
                  <a:srgbClr val="321A2C"/>
                </a:highlight>
                <a:latin typeface="Consolas"/>
                <a:ea typeface="Consolas"/>
                <a:cs typeface="Consolas"/>
                <a:sym typeface="Consolas"/>
              </a:rPr>
              <a:t>n_estimators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Number of weak learners in AdaBoost.</a:t>
            </a:r>
            <a:endParaRPr b="0" i="0" sz="1900" u="none" cap="none" strike="noStrike"/>
          </a:p>
        </p:txBody>
      </p:sp>
      <p:sp>
        <p:nvSpPr>
          <p:cNvPr id="298" name="Google Shape;298;g31ad055af62_0_0"/>
          <p:cNvSpPr/>
          <p:nvPr/>
        </p:nvSpPr>
        <p:spPr>
          <a:xfrm>
            <a:off x="868250" y="4887275"/>
            <a:ext cx="74160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Consolas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highlight>
                  <a:srgbClr val="321A2C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Controls the weight of each weak learner.</a:t>
            </a:r>
            <a:endParaRPr b="0" i="0" sz="1900" u="none" cap="none" strike="noStrike"/>
          </a:p>
        </p:txBody>
      </p:sp>
      <p:sp>
        <p:nvSpPr>
          <p:cNvPr id="299" name="Google Shape;299;g31ad055af62_0_0"/>
          <p:cNvSpPr/>
          <p:nvPr/>
        </p:nvSpPr>
        <p:spPr>
          <a:xfrm>
            <a:off x="825350" y="5305175"/>
            <a:ext cx="7501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Consolas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highlight>
                  <a:srgbClr val="321A2C"/>
                </a:highlight>
                <a:latin typeface="Consolas"/>
                <a:ea typeface="Consolas"/>
                <a:cs typeface="Consolas"/>
                <a:sym typeface="Consolas"/>
              </a:rPr>
              <a:t>estimator__max_depth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Depth of the decision trees used in AdaBoost.</a:t>
            </a:r>
            <a:endParaRPr b="0" i="0" sz="1900" u="none" cap="none" strike="noStrike"/>
          </a:p>
        </p:txBody>
      </p:sp>
      <p:pic>
        <p:nvPicPr>
          <p:cNvPr id="300" name="Google Shape;300;g31ad055af6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350" y="6036950"/>
            <a:ext cx="5743575" cy="6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ad055af62_0_30"/>
          <p:cNvSpPr/>
          <p:nvPr/>
        </p:nvSpPr>
        <p:spPr>
          <a:xfrm>
            <a:off x="864037" y="716756"/>
            <a:ext cx="1212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 Medium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Model Evaluation (Tuned AdaBoost Classifier)</a:t>
            </a:r>
            <a:endParaRPr b="0" i="0" sz="4300" u="none" cap="none" strike="noStrike"/>
          </a:p>
        </p:txBody>
      </p:sp>
      <p:pic>
        <p:nvPicPr>
          <p:cNvPr descr="preencoded.png" id="307" name="Google Shape;307;g31ad055af62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037" y="2050494"/>
            <a:ext cx="6150054" cy="2600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31ad055af62_0_30"/>
          <p:cNvSpPr/>
          <p:nvPr/>
        </p:nvSpPr>
        <p:spPr>
          <a:xfrm>
            <a:off x="864037" y="4928949"/>
            <a:ext cx="5092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550"/>
              <a:buFont typeface="Prompt Medium"/>
              <a:buNone/>
            </a:pPr>
            <a:r>
              <a:rPr b="1" i="0" lang="en-US" sz="25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Before Hyperparameter Tuning</a:t>
            </a:r>
            <a:r>
              <a:rPr b="0" i="0" lang="en-US" sz="25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:</a:t>
            </a:r>
            <a:endParaRPr b="0" i="0" sz="2550" u="none" cap="none" strike="noStrike"/>
          </a:p>
        </p:txBody>
      </p:sp>
      <p:sp>
        <p:nvSpPr>
          <p:cNvPr id="309" name="Google Shape;309;g31ad055af62_0_30"/>
          <p:cNvSpPr/>
          <p:nvPr/>
        </p:nvSpPr>
        <p:spPr>
          <a:xfrm>
            <a:off x="864037" y="5587246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Accuracy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98.25%</a:t>
            </a:r>
            <a:endParaRPr b="0" i="0" sz="1900" u="none" cap="none" strike="noStrike"/>
          </a:p>
        </p:txBody>
      </p:sp>
      <p:sp>
        <p:nvSpPr>
          <p:cNvPr id="310" name="Google Shape;310;g31ad055af62_0_30"/>
          <p:cNvSpPr/>
          <p:nvPr/>
        </p:nvSpPr>
        <p:spPr>
          <a:xfrm>
            <a:off x="864037" y="6068616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Precision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97.67%</a:t>
            </a:r>
            <a:endParaRPr b="0" i="0" sz="1900" u="none" cap="none" strike="noStrike"/>
          </a:p>
        </p:txBody>
      </p:sp>
      <p:sp>
        <p:nvSpPr>
          <p:cNvPr id="311" name="Google Shape;311;g31ad055af62_0_30"/>
          <p:cNvSpPr/>
          <p:nvPr/>
        </p:nvSpPr>
        <p:spPr>
          <a:xfrm>
            <a:off x="864037" y="6549985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Recall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97.67%</a:t>
            </a:r>
            <a:endParaRPr b="0" i="0" sz="1900" u="none" cap="none" strike="noStrike"/>
          </a:p>
        </p:txBody>
      </p:sp>
      <p:sp>
        <p:nvSpPr>
          <p:cNvPr id="312" name="Google Shape;312;g31ad055af62_0_30"/>
          <p:cNvSpPr/>
          <p:nvPr/>
        </p:nvSpPr>
        <p:spPr>
          <a:xfrm>
            <a:off x="864037" y="7031355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F1 Score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97.67%</a:t>
            </a:r>
            <a:endParaRPr b="0" i="0" sz="1900" u="none" cap="none" strike="noStrike"/>
          </a:p>
        </p:txBody>
      </p:sp>
      <p:pic>
        <p:nvPicPr>
          <p:cNvPr descr="preencoded.png" id="313" name="Google Shape;313;g31ad055af62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3929" y="2050494"/>
            <a:ext cx="6150054" cy="237696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31ad055af62_0_30"/>
          <p:cNvSpPr/>
          <p:nvPr/>
        </p:nvSpPr>
        <p:spPr>
          <a:xfrm>
            <a:off x="7623929" y="4705112"/>
            <a:ext cx="4849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550"/>
              <a:buFont typeface="Prompt Medium"/>
              <a:buNone/>
            </a:pPr>
            <a:r>
              <a:rPr b="1" i="0" lang="en-US" sz="25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After Hyperparameter Tuning</a:t>
            </a:r>
            <a:r>
              <a:rPr b="0" i="0" lang="en-US" sz="25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:</a:t>
            </a:r>
            <a:endParaRPr b="0" i="0" sz="2550" u="none" cap="none" strike="noStrike"/>
          </a:p>
        </p:txBody>
      </p:sp>
      <p:sp>
        <p:nvSpPr>
          <p:cNvPr id="315" name="Google Shape;315;g31ad055af62_0_30"/>
          <p:cNvSpPr/>
          <p:nvPr/>
        </p:nvSpPr>
        <p:spPr>
          <a:xfrm>
            <a:off x="7623929" y="5363408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Accuracy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98.25% (unchanged)</a:t>
            </a:r>
            <a:endParaRPr b="0" i="0" sz="1900" u="none" cap="none" strike="noStrike"/>
          </a:p>
        </p:txBody>
      </p:sp>
      <p:sp>
        <p:nvSpPr>
          <p:cNvPr id="316" name="Google Shape;316;g31ad055af62_0_30"/>
          <p:cNvSpPr/>
          <p:nvPr/>
        </p:nvSpPr>
        <p:spPr>
          <a:xfrm>
            <a:off x="7623929" y="5844778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Precision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Improved to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100%</a:t>
            </a:r>
            <a:endParaRPr b="0" i="0" sz="1900" u="none" cap="none" strike="noStrike"/>
          </a:p>
        </p:txBody>
      </p:sp>
      <p:sp>
        <p:nvSpPr>
          <p:cNvPr id="317" name="Google Shape;317;g31ad055af62_0_30"/>
          <p:cNvSpPr/>
          <p:nvPr/>
        </p:nvSpPr>
        <p:spPr>
          <a:xfrm>
            <a:off x="7623929" y="6326148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Recall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Slightly reduced to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95.35%</a:t>
            </a:r>
            <a:endParaRPr b="0" i="0" sz="1900" u="none" cap="none" strike="noStrike"/>
          </a:p>
        </p:txBody>
      </p:sp>
      <p:sp>
        <p:nvSpPr>
          <p:cNvPr id="318" name="Google Shape;318;g31ad055af62_0_30"/>
          <p:cNvSpPr/>
          <p:nvPr/>
        </p:nvSpPr>
        <p:spPr>
          <a:xfrm>
            <a:off x="7623929" y="6807517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F1 Score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97.62% (marginal decrease)</a:t>
            </a:r>
            <a:endParaRPr b="0" i="0" sz="1900" u="none" cap="none" strike="noStrike"/>
          </a:p>
        </p:txBody>
      </p:sp>
      <p:sp>
        <p:nvSpPr>
          <p:cNvPr id="319" name="Google Shape;319;g31ad055af62_0_30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ad055af62_0_47"/>
          <p:cNvSpPr/>
          <p:nvPr/>
        </p:nvSpPr>
        <p:spPr>
          <a:xfrm>
            <a:off x="748546" y="588050"/>
            <a:ext cx="97488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700"/>
              <a:buFont typeface="Prompt Medium"/>
              <a:buNone/>
            </a:pPr>
            <a:r>
              <a:rPr b="0" i="0" lang="en-US" sz="37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Interpretation of Confusion Matrix Results</a:t>
            </a:r>
            <a:endParaRPr b="0" i="0" sz="3700" u="none" cap="none" strike="noStrike"/>
          </a:p>
        </p:txBody>
      </p:sp>
      <p:pic>
        <p:nvPicPr>
          <p:cNvPr descr="preencoded.png" id="326" name="Google Shape;326;g31ad055af62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546" y="1743432"/>
            <a:ext cx="3844408" cy="290881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31ad055af62_0_47"/>
          <p:cNvSpPr/>
          <p:nvPr/>
        </p:nvSpPr>
        <p:spPr>
          <a:xfrm>
            <a:off x="748546" y="4892754"/>
            <a:ext cx="4350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200"/>
              <a:buFont typeface="Prompt Medium"/>
              <a:buNone/>
            </a:pPr>
            <a:r>
              <a:rPr b="1" i="0" lang="en-US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Before Hyperparameter Tuning</a:t>
            </a:r>
            <a:endParaRPr b="0" i="0" sz="2200" u="none" cap="none" strike="noStrike"/>
          </a:p>
        </p:txBody>
      </p:sp>
      <p:sp>
        <p:nvSpPr>
          <p:cNvPr id="328" name="Google Shape;328;g31ad055af62_0_47"/>
          <p:cNvSpPr/>
          <p:nvPr/>
        </p:nvSpPr>
        <p:spPr>
          <a:xfrm>
            <a:off x="748546" y="5462945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Positives (TP): 42 (Malignant correctly identified)</a:t>
            </a:r>
            <a:endParaRPr b="0" i="0" sz="1650" u="none" cap="none" strike="noStrike"/>
          </a:p>
        </p:txBody>
      </p:sp>
      <p:sp>
        <p:nvSpPr>
          <p:cNvPr id="329" name="Google Shape;329;g31ad055af62_0_47"/>
          <p:cNvSpPr/>
          <p:nvPr/>
        </p:nvSpPr>
        <p:spPr>
          <a:xfrm>
            <a:off x="748546" y="5997416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Negatives (TN): 70 (Benign correctly identified)</a:t>
            </a:r>
            <a:endParaRPr b="0" i="0" sz="1650" u="none" cap="none" strike="noStrike"/>
          </a:p>
        </p:txBody>
      </p:sp>
      <p:sp>
        <p:nvSpPr>
          <p:cNvPr id="330" name="Google Shape;330;g31ad055af62_0_47"/>
          <p:cNvSpPr/>
          <p:nvPr/>
        </p:nvSpPr>
        <p:spPr>
          <a:xfrm>
            <a:off x="748546" y="6531888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Positives (FP): 1 (Benign incorrectly identified as Malignant)</a:t>
            </a:r>
            <a:endParaRPr b="0" i="0" sz="1650" u="none" cap="none" strike="noStrike"/>
          </a:p>
        </p:txBody>
      </p:sp>
      <p:sp>
        <p:nvSpPr>
          <p:cNvPr id="331" name="Google Shape;331;g31ad055af62_0_47"/>
          <p:cNvSpPr/>
          <p:nvPr/>
        </p:nvSpPr>
        <p:spPr>
          <a:xfrm>
            <a:off x="748546" y="7066359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Negatives (FN): 1 (Malignant incorrectly identified as Benign)</a:t>
            </a:r>
            <a:endParaRPr b="0" i="0" sz="1650" u="none" cap="none" strike="noStrike"/>
          </a:p>
        </p:txBody>
      </p:sp>
      <p:pic>
        <p:nvPicPr>
          <p:cNvPr descr="preencoded.png" id="332" name="Google Shape;332;g31ad055af62_0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3686" y="1743432"/>
            <a:ext cx="4076700" cy="295072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31ad055af62_0_47"/>
          <p:cNvSpPr/>
          <p:nvPr/>
        </p:nvSpPr>
        <p:spPr>
          <a:xfrm>
            <a:off x="7583686" y="4934664"/>
            <a:ext cx="4140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200"/>
              <a:buFont typeface="Prompt Medium"/>
              <a:buNone/>
            </a:pPr>
            <a:r>
              <a:rPr b="1" i="0" lang="en-US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After Hyperparameter Tuning</a:t>
            </a:r>
            <a:endParaRPr b="0" i="0" sz="2200" u="none" cap="none" strike="noStrike"/>
          </a:p>
        </p:txBody>
      </p:sp>
      <p:sp>
        <p:nvSpPr>
          <p:cNvPr id="334" name="Google Shape;334;g31ad055af62_0_47"/>
          <p:cNvSpPr/>
          <p:nvPr/>
        </p:nvSpPr>
        <p:spPr>
          <a:xfrm>
            <a:off x="7583686" y="5504855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Positives (TP): 41 (Malignant correctly identified)</a:t>
            </a:r>
            <a:endParaRPr b="0" i="0" sz="1650" u="none" cap="none" strike="noStrike"/>
          </a:p>
        </p:txBody>
      </p:sp>
      <p:sp>
        <p:nvSpPr>
          <p:cNvPr id="335" name="Google Shape;335;g31ad055af62_0_47"/>
          <p:cNvSpPr/>
          <p:nvPr/>
        </p:nvSpPr>
        <p:spPr>
          <a:xfrm>
            <a:off x="7583686" y="6039326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Negatives (TN): 70 (Benign correctly identified)</a:t>
            </a:r>
            <a:endParaRPr b="0" i="0" sz="1650" u="none" cap="none" strike="noStrike"/>
          </a:p>
        </p:txBody>
      </p:sp>
      <p:sp>
        <p:nvSpPr>
          <p:cNvPr id="336" name="Google Shape;336;g31ad055af62_0_47"/>
          <p:cNvSpPr/>
          <p:nvPr/>
        </p:nvSpPr>
        <p:spPr>
          <a:xfrm>
            <a:off x="7583686" y="6573798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Positives (FP): 0 (Benign incorrectly identified as Malignant)</a:t>
            </a:r>
            <a:endParaRPr b="0" i="0" sz="1650" u="none" cap="none" strike="noStrike"/>
          </a:p>
        </p:txBody>
      </p:sp>
      <p:sp>
        <p:nvSpPr>
          <p:cNvPr id="337" name="Google Shape;337;g31ad055af62_0_47"/>
          <p:cNvSpPr/>
          <p:nvPr/>
        </p:nvSpPr>
        <p:spPr>
          <a:xfrm>
            <a:off x="7583686" y="7108269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Negatives (FN): 2 (Malignant incorrectly identified as Benign)</a:t>
            </a:r>
            <a:endParaRPr b="0" i="0" sz="1650" u="none" cap="none" strike="noStrike"/>
          </a:p>
        </p:txBody>
      </p:sp>
      <p:sp>
        <p:nvSpPr>
          <p:cNvPr id="338" name="Google Shape;338;g31ad055af62_0_47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4" name="Google Shape;344;g31ad055af62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5" name="Google Shape;345;g31ad055af62_0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2729" y="2818567"/>
            <a:ext cx="4868941" cy="259234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31ad055af62_0_64"/>
          <p:cNvSpPr/>
          <p:nvPr/>
        </p:nvSpPr>
        <p:spPr>
          <a:xfrm>
            <a:off x="864037" y="735330"/>
            <a:ext cx="549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 Medium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Feature Importances</a:t>
            </a:r>
            <a:endParaRPr b="0" i="0" sz="4300" u="none" cap="none" strike="noStrike"/>
          </a:p>
        </p:txBody>
      </p:sp>
      <p:sp>
        <p:nvSpPr>
          <p:cNvPr id="347" name="Google Shape;347;g31ad055af62_0_64"/>
          <p:cNvSpPr/>
          <p:nvPr/>
        </p:nvSpPr>
        <p:spPr>
          <a:xfrm>
            <a:off x="864037" y="1791414"/>
            <a:ext cx="74160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Char char="●"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Understand the most influential features that the AdaBoost classifier used to make predictions.</a:t>
            </a:r>
            <a:endParaRPr b="0" i="0" sz="1900" u="none" cap="none" strike="noStrike"/>
          </a:p>
        </p:txBody>
      </p:sp>
      <p:sp>
        <p:nvSpPr>
          <p:cNvPr id="348" name="Google Shape;348;g31ad055af62_0_64"/>
          <p:cNvSpPr/>
          <p:nvPr/>
        </p:nvSpPr>
        <p:spPr>
          <a:xfrm>
            <a:off x="864037" y="2667833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Char char="●"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Top Features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</a:t>
            </a:r>
            <a:endParaRPr b="0" i="0" sz="1900" u="none" cap="none" strike="noStrike"/>
          </a:p>
        </p:txBody>
      </p:sp>
      <p:sp>
        <p:nvSpPr>
          <p:cNvPr id="349" name="Google Shape;349;g31ad055af62_0_64"/>
          <p:cNvSpPr/>
          <p:nvPr/>
        </p:nvSpPr>
        <p:spPr>
          <a:xfrm>
            <a:off x="864037" y="3340537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Texture_worst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Most influential with an importance of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0.0798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.</a:t>
            </a:r>
            <a:endParaRPr b="0" i="0" sz="1900" u="none" cap="none" strike="noStrike"/>
          </a:p>
        </p:txBody>
      </p:sp>
      <p:sp>
        <p:nvSpPr>
          <p:cNvPr id="350" name="Google Shape;350;g31ad055af62_0_64"/>
          <p:cNvSpPr/>
          <p:nvPr/>
        </p:nvSpPr>
        <p:spPr>
          <a:xfrm>
            <a:off x="864037" y="4013240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Area_worst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A close second with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0.0647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importance.</a:t>
            </a:r>
            <a:endParaRPr b="0" i="0" sz="1900" u="none" cap="none" strike="noStrike"/>
          </a:p>
        </p:txBody>
      </p:sp>
      <p:sp>
        <p:nvSpPr>
          <p:cNvPr id="351" name="Google Shape;351;g31ad055af62_0_64"/>
          <p:cNvSpPr/>
          <p:nvPr/>
        </p:nvSpPr>
        <p:spPr>
          <a:xfrm>
            <a:off x="864037" y="4685943"/>
            <a:ext cx="74160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Texture_mean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and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Perimeter_worst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are also significant, contributing around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0.0615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and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0.0608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, respectively.</a:t>
            </a:r>
            <a:endParaRPr b="0" i="0" sz="1900" u="none" cap="none" strike="noStrike"/>
          </a:p>
        </p:txBody>
      </p:sp>
      <p:sp>
        <p:nvSpPr>
          <p:cNvPr id="352" name="Google Shape;352;g31ad055af62_0_64"/>
          <p:cNvSpPr/>
          <p:nvPr/>
        </p:nvSpPr>
        <p:spPr>
          <a:xfrm>
            <a:off x="864037" y="5753695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Char char="●"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Least Important Features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</a:t>
            </a:r>
            <a:endParaRPr b="0" i="0" sz="1900" u="none" cap="none" strike="noStrike"/>
          </a:p>
        </p:txBody>
      </p:sp>
      <p:sp>
        <p:nvSpPr>
          <p:cNvPr id="353" name="Google Shape;353;g31ad055af62_0_64"/>
          <p:cNvSpPr/>
          <p:nvPr/>
        </p:nvSpPr>
        <p:spPr>
          <a:xfrm>
            <a:off x="864037" y="6426398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Radius_mean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Has the lowest importance value of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0.0012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.</a:t>
            </a:r>
            <a:endParaRPr b="0" i="0" sz="1900" u="none" cap="none" strike="noStrike"/>
          </a:p>
        </p:txBody>
      </p:sp>
      <p:sp>
        <p:nvSpPr>
          <p:cNvPr id="354" name="Google Shape;354;g31ad055af62_0_64"/>
          <p:cNvSpPr/>
          <p:nvPr/>
        </p:nvSpPr>
        <p:spPr>
          <a:xfrm>
            <a:off x="864037" y="7099102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Perimeter_mean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Also very low at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0.0008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af8c199e1_0_8"/>
          <p:cNvSpPr txBox="1"/>
          <p:nvPr/>
        </p:nvSpPr>
        <p:spPr>
          <a:xfrm>
            <a:off x="552225" y="323250"/>
            <a:ext cx="9726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Streamlit App </a:t>
            </a:r>
            <a:endParaRPr sz="1100"/>
          </a:p>
        </p:txBody>
      </p:sp>
      <p:pic>
        <p:nvPicPr>
          <p:cNvPr id="361" name="Google Shape;361;g31af8c199e1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575" y="1010475"/>
            <a:ext cx="6459496" cy="68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31af8c199e1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9196" y="1010475"/>
            <a:ext cx="5662240" cy="68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31af8c199e1_0_8"/>
          <p:cNvSpPr/>
          <p:nvPr/>
        </p:nvSpPr>
        <p:spPr>
          <a:xfrm>
            <a:off x="12931625" y="7865625"/>
            <a:ext cx="1452000" cy="2574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9" name="Google Shape;36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8"/>
          <p:cNvSpPr/>
          <p:nvPr/>
        </p:nvSpPr>
        <p:spPr>
          <a:xfrm>
            <a:off x="4517827" y="3374946"/>
            <a:ext cx="5594747" cy="69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400"/>
              <a:buFont typeface="Prompt Medium"/>
              <a:buNone/>
            </a:pPr>
            <a:r>
              <a:rPr b="0" i="0" lang="en-US" sz="44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Thank You</a:t>
            </a:r>
            <a:endParaRPr b="0" i="0" sz="4400" u="none" cap="none" strike="noStrike"/>
          </a:p>
        </p:txBody>
      </p:sp>
      <p:sp>
        <p:nvSpPr>
          <p:cNvPr id="372" name="Google Shape;372;p8"/>
          <p:cNvSpPr/>
          <p:nvPr/>
        </p:nvSpPr>
        <p:spPr>
          <a:xfrm>
            <a:off x="881063" y="4451747"/>
            <a:ext cx="128682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SzPts val="1950"/>
              <a:buFont typeface="Arial"/>
              <a:buNone/>
            </a:pPr>
            <a:r>
              <a:t/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370" y="3017520"/>
            <a:ext cx="3375660" cy="219456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"/>
          <p:cNvSpPr/>
          <p:nvPr/>
        </p:nvSpPr>
        <p:spPr>
          <a:xfrm>
            <a:off x="6367500" y="546300"/>
            <a:ext cx="81879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400"/>
              <a:buFont typeface="Prompt Medium"/>
              <a:buNone/>
            </a:pPr>
            <a:r>
              <a:rPr b="0" i="0" lang="en-US" sz="44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Understanding Breast Cancer</a:t>
            </a:r>
            <a:endParaRPr b="0" i="0" sz="440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6367441" y="1944900"/>
            <a:ext cx="55395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200"/>
              <a:buFont typeface="Prompt Medium"/>
              <a:buNone/>
            </a:pPr>
            <a:r>
              <a:rPr b="0" i="0" lang="en-US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What is Breast Cancer?</a:t>
            </a:r>
            <a:endParaRPr b="0" i="0" sz="220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6367500" y="2795425"/>
            <a:ext cx="79515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Breast cancer is a disease where malignant tumors develop within breast tissue. Early detection is essential, as it increases the effectiveness of treatment and survival rates.</a:t>
            </a:r>
            <a:endParaRPr b="0" i="0" sz="1950" u="none" cap="none" strike="noStrike"/>
          </a:p>
        </p:txBody>
      </p:sp>
      <p:sp>
        <p:nvSpPr>
          <p:cNvPr id="63" name="Google Shape;63;p2"/>
          <p:cNvSpPr/>
          <p:nvPr/>
        </p:nvSpPr>
        <p:spPr>
          <a:xfrm>
            <a:off x="6366541" y="4449600"/>
            <a:ext cx="55395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200"/>
              <a:buFont typeface="Prompt Medium"/>
              <a:buNone/>
            </a:pPr>
            <a:r>
              <a:rPr b="0" i="0" lang="en-US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Types of Breast Cancer</a:t>
            </a:r>
            <a:endParaRPr b="0" i="0" sz="2200" u="none" cap="none" strike="noStrike"/>
          </a:p>
        </p:txBody>
      </p:sp>
      <p:sp>
        <p:nvSpPr>
          <p:cNvPr id="64" name="Google Shape;64;p2"/>
          <p:cNvSpPr/>
          <p:nvPr/>
        </p:nvSpPr>
        <p:spPr>
          <a:xfrm>
            <a:off x="6366549" y="5244875"/>
            <a:ext cx="79515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Malignant (cancerous, capable of spreading) vs. Benign (non-cancerous). Differentiating between these types is crucial for appropriate treatment decisions.</a:t>
            </a:r>
            <a:endParaRPr b="0" i="0" sz="1950" u="none" cap="none" strike="noStrike"/>
          </a:p>
        </p:txBody>
      </p:sp>
      <p:sp>
        <p:nvSpPr>
          <p:cNvPr id="65" name="Google Shape;65;p2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/>
          <p:nvPr/>
        </p:nvSpPr>
        <p:spPr>
          <a:xfrm>
            <a:off x="881051" y="580798"/>
            <a:ext cx="128682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400"/>
              <a:buFont typeface="Prompt Medium"/>
              <a:buNone/>
            </a:pPr>
            <a:r>
              <a:rPr b="0" i="0" lang="en-US" sz="44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Importance of Early Detection and Role of Machine Learning</a:t>
            </a:r>
            <a:endParaRPr b="0" i="0" sz="4400" u="none" cap="none" strike="noStrike"/>
          </a:p>
        </p:txBody>
      </p:sp>
      <p:sp>
        <p:nvSpPr>
          <p:cNvPr id="72" name="Google Shape;72;p3"/>
          <p:cNvSpPr/>
          <p:nvPr/>
        </p:nvSpPr>
        <p:spPr>
          <a:xfrm>
            <a:off x="881063" y="2851309"/>
            <a:ext cx="566380" cy="566380"/>
          </a:xfrm>
          <a:prstGeom prst="roundRect">
            <a:avLst>
              <a:gd fmla="val 32330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1101447" y="2966680"/>
            <a:ext cx="125611" cy="33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600"/>
              <a:buFont typeface="Prompt Medium"/>
              <a:buNone/>
            </a:pPr>
            <a:r>
              <a:rPr b="0" i="0" lang="en-US" sz="26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1</a:t>
            </a:r>
            <a:endParaRPr b="0" i="0" sz="2600" u="none" cap="none" strike="noStrike"/>
          </a:p>
        </p:txBody>
      </p:sp>
      <p:sp>
        <p:nvSpPr>
          <p:cNvPr id="74" name="Google Shape;74;p3"/>
          <p:cNvSpPr/>
          <p:nvPr/>
        </p:nvSpPr>
        <p:spPr>
          <a:xfrm>
            <a:off x="1699150" y="2851300"/>
            <a:ext cx="56082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200"/>
              <a:buFont typeface="Prompt Medium"/>
              <a:buNone/>
            </a:pPr>
            <a:r>
              <a:rPr b="0" i="0" lang="en-US" sz="22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Why Early Detection is Crucial</a:t>
            </a:r>
            <a:endParaRPr b="0" i="0" sz="2200" u="none" cap="none" strike="noStrike"/>
          </a:p>
        </p:txBody>
      </p:sp>
      <p:sp>
        <p:nvSpPr>
          <p:cNvPr id="75" name="Google Shape;75;p3"/>
          <p:cNvSpPr/>
          <p:nvPr/>
        </p:nvSpPr>
        <p:spPr>
          <a:xfrm>
            <a:off x="1699141" y="3417692"/>
            <a:ext cx="12050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Early detection significantly improves treatment success and patient outcomes.</a:t>
            </a:r>
            <a:endParaRPr b="0" i="0" sz="1950" u="none" cap="none" strike="noStrike"/>
          </a:p>
        </p:txBody>
      </p:sp>
      <p:sp>
        <p:nvSpPr>
          <p:cNvPr id="76" name="Google Shape;76;p3"/>
          <p:cNvSpPr/>
          <p:nvPr/>
        </p:nvSpPr>
        <p:spPr>
          <a:xfrm>
            <a:off x="881063" y="4289703"/>
            <a:ext cx="566380" cy="566380"/>
          </a:xfrm>
          <a:prstGeom prst="roundRect">
            <a:avLst>
              <a:gd fmla="val 18670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/>
          <p:nvPr/>
        </p:nvSpPr>
        <p:spPr>
          <a:xfrm>
            <a:off x="1065967" y="4405074"/>
            <a:ext cx="196453" cy="33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600"/>
              <a:buFont typeface="Prompt Medium"/>
              <a:buNone/>
            </a:pPr>
            <a:r>
              <a:rPr b="0" i="0" lang="en-US" sz="26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2</a:t>
            </a:r>
            <a:endParaRPr b="0" i="0" sz="2600" u="none" cap="none" strike="noStrike"/>
          </a:p>
        </p:txBody>
      </p:sp>
      <p:sp>
        <p:nvSpPr>
          <p:cNvPr id="78" name="Google Shape;78;p3"/>
          <p:cNvSpPr/>
          <p:nvPr/>
        </p:nvSpPr>
        <p:spPr>
          <a:xfrm>
            <a:off x="1699151" y="4289700"/>
            <a:ext cx="56082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200"/>
              <a:buFont typeface="Prompt Medium"/>
              <a:buNone/>
            </a:pPr>
            <a:r>
              <a:rPr b="0" i="0" lang="en-US" sz="22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Machine Learning in Medical Diagnosis</a:t>
            </a:r>
            <a:endParaRPr b="0" i="0" sz="2200" u="none" cap="none" strike="noStrike"/>
          </a:p>
        </p:txBody>
      </p:sp>
      <p:sp>
        <p:nvSpPr>
          <p:cNvPr id="79" name="Google Shape;79;p3"/>
          <p:cNvSpPr/>
          <p:nvPr/>
        </p:nvSpPr>
        <p:spPr>
          <a:xfrm>
            <a:off x="1699141" y="4856086"/>
            <a:ext cx="120501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Machine learning helps analyze vast datasets, identifying patterns for early diagnosis, and distinguishing benign from malignant cases.</a:t>
            </a:r>
            <a:endParaRPr b="0" i="0" sz="1950" u="none" cap="none" strike="noStrike"/>
          </a:p>
        </p:txBody>
      </p:sp>
      <p:sp>
        <p:nvSpPr>
          <p:cNvPr id="80" name="Google Shape;80;p3"/>
          <p:cNvSpPr/>
          <p:nvPr/>
        </p:nvSpPr>
        <p:spPr>
          <a:xfrm>
            <a:off x="881063" y="6131004"/>
            <a:ext cx="566380" cy="566380"/>
          </a:xfrm>
          <a:prstGeom prst="roundRect">
            <a:avLst>
              <a:gd fmla="val 18670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"/>
          <p:cNvSpPr/>
          <p:nvPr/>
        </p:nvSpPr>
        <p:spPr>
          <a:xfrm>
            <a:off x="1066800" y="6246376"/>
            <a:ext cx="194786" cy="33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600"/>
              <a:buFont typeface="Prompt Medium"/>
              <a:buNone/>
            </a:pPr>
            <a:r>
              <a:rPr b="0" i="0" lang="en-US" sz="26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3</a:t>
            </a:r>
            <a:endParaRPr b="0" i="0" sz="260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1699159" y="6131000"/>
            <a:ext cx="56082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200"/>
              <a:buFont typeface="Prompt Medium"/>
              <a:buNone/>
            </a:pPr>
            <a:r>
              <a:rPr b="0" i="0" lang="en-US" sz="22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Algorithms Used</a:t>
            </a:r>
            <a:endParaRPr b="0" i="0" sz="220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1699091" y="6697362"/>
            <a:ext cx="120501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AdaBoost and similar models are particularly useful for classifying data, as they recognize subtle, predictive patterns within features.</a:t>
            </a:r>
            <a:endParaRPr b="0" i="0" sz="195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/>
          <p:nvPr/>
        </p:nvSpPr>
        <p:spPr>
          <a:xfrm>
            <a:off x="881063" y="669842"/>
            <a:ext cx="55947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400"/>
              <a:buFont typeface="Prompt Medium"/>
              <a:buNone/>
            </a:pPr>
            <a:r>
              <a:rPr b="0" i="0" lang="en-US" sz="44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Problem Statement</a:t>
            </a:r>
            <a:endParaRPr b="0" i="0" sz="4400" u="none" cap="none" strike="noStrike"/>
          </a:p>
        </p:txBody>
      </p:sp>
      <p:sp>
        <p:nvSpPr>
          <p:cNvPr id="91" name="Google Shape;91;p4"/>
          <p:cNvSpPr/>
          <p:nvPr/>
        </p:nvSpPr>
        <p:spPr>
          <a:xfrm>
            <a:off x="881063" y="2314218"/>
            <a:ext cx="12868275" cy="936784"/>
          </a:xfrm>
          <a:prstGeom prst="roundRect">
            <a:avLst>
              <a:gd fmla="val 11288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"/>
          <p:cNvSpPr/>
          <p:nvPr/>
        </p:nvSpPr>
        <p:spPr>
          <a:xfrm>
            <a:off x="1148001" y="2581156"/>
            <a:ext cx="12334399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1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Problem</a:t>
            </a: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Accurate classification of breast cancer as malignant or benign.</a:t>
            </a:r>
            <a:endParaRPr b="0" i="0" sz="1950" u="none" cap="none" strike="noStrike"/>
          </a:p>
        </p:txBody>
      </p:sp>
      <p:sp>
        <p:nvSpPr>
          <p:cNvPr id="93" name="Google Shape;93;p4"/>
          <p:cNvSpPr/>
          <p:nvPr/>
        </p:nvSpPr>
        <p:spPr>
          <a:xfrm>
            <a:off x="881063" y="3502700"/>
            <a:ext cx="12868275" cy="936784"/>
          </a:xfrm>
          <a:prstGeom prst="roundRect">
            <a:avLst>
              <a:gd fmla="val 11288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/>
          <p:nvPr/>
        </p:nvSpPr>
        <p:spPr>
          <a:xfrm>
            <a:off x="1148001" y="3769638"/>
            <a:ext cx="12334399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1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Dataset</a:t>
            </a: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UCI Breast Cancer Wisconsin dataset, which provides relevant features for diagnosis.</a:t>
            </a:r>
            <a:endParaRPr b="0" i="0" sz="1950" u="none" cap="none" strike="noStrike"/>
          </a:p>
        </p:txBody>
      </p:sp>
      <p:pic>
        <p:nvPicPr>
          <p:cNvPr descr="preencoded.png" id="95" name="Google Shape;9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4722" y="4722614"/>
            <a:ext cx="9560838" cy="226956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2" name="Google Shape;10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3" name="Google Shape;10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3120" y="1322070"/>
            <a:ext cx="4328160" cy="558546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"/>
          <p:cNvSpPr/>
          <p:nvPr/>
        </p:nvSpPr>
        <p:spPr>
          <a:xfrm>
            <a:off x="790575" y="621500"/>
            <a:ext cx="74391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5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950"/>
              <a:buFont typeface="Prompt Medium"/>
              <a:buNone/>
            </a:pPr>
            <a:r>
              <a:rPr b="0" i="0" lang="en-US" sz="39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Data Preprocessing Steps</a:t>
            </a:r>
            <a:endParaRPr b="0" i="0" sz="3950" u="none" cap="none" strike="noStrike"/>
          </a:p>
        </p:txBody>
      </p:sp>
      <p:sp>
        <p:nvSpPr>
          <p:cNvPr id="105" name="Google Shape;105;p5"/>
          <p:cNvSpPr/>
          <p:nvPr/>
        </p:nvSpPr>
        <p:spPr>
          <a:xfrm>
            <a:off x="790575" y="1841897"/>
            <a:ext cx="508278" cy="508278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988338" y="1945362"/>
            <a:ext cx="112633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350"/>
              <a:buFont typeface="Prompt Medium"/>
              <a:buNone/>
            </a:pPr>
            <a:r>
              <a:rPr b="0" i="0" lang="en-US" sz="23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1</a:t>
            </a:r>
            <a:endParaRPr b="0" i="0" sz="2350" u="none" cap="none" strike="noStrike"/>
          </a:p>
        </p:txBody>
      </p:sp>
      <p:sp>
        <p:nvSpPr>
          <p:cNvPr id="107" name="Google Shape;107;p5"/>
          <p:cNvSpPr/>
          <p:nvPr/>
        </p:nvSpPr>
        <p:spPr>
          <a:xfrm>
            <a:off x="1524714" y="1841897"/>
            <a:ext cx="2980015" cy="313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Prompt Medium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Handling Missing Values</a:t>
            </a:r>
            <a:endParaRPr b="0" i="0" sz="1950" u="none" cap="none" strike="noStrike"/>
          </a:p>
        </p:txBody>
      </p:sp>
      <p:sp>
        <p:nvSpPr>
          <p:cNvPr id="108" name="Google Shape;108;p5"/>
          <p:cNvSpPr/>
          <p:nvPr/>
        </p:nvSpPr>
        <p:spPr>
          <a:xfrm>
            <a:off x="1524714" y="2291120"/>
            <a:ext cx="6828711" cy="361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Mukta Light"/>
              <a:buNone/>
            </a:pPr>
            <a:r>
              <a:rPr b="0" i="0" lang="en-US" sz="17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No missing values were found, indicating data readiness.</a:t>
            </a:r>
            <a:endParaRPr b="0" i="0" sz="1750" u="none" cap="none" strike="noStrike"/>
          </a:p>
        </p:txBody>
      </p:sp>
      <p:sp>
        <p:nvSpPr>
          <p:cNvPr id="109" name="Google Shape;109;p5"/>
          <p:cNvSpPr/>
          <p:nvPr/>
        </p:nvSpPr>
        <p:spPr>
          <a:xfrm>
            <a:off x="790575" y="3132415"/>
            <a:ext cx="508278" cy="508278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956548" y="3235881"/>
            <a:ext cx="176212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350"/>
              <a:buFont typeface="Prompt Medium"/>
              <a:buNone/>
            </a:pPr>
            <a:r>
              <a:rPr b="0" i="0" lang="en-US" sz="23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2</a:t>
            </a:r>
            <a:endParaRPr b="0" i="0" sz="2350" u="none" cap="none" strike="noStrike"/>
          </a:p>
        </p:txBody>
      </p:sp>
      <p:sp>
        <p:nvSpPr>
          <p:cNvPr id="111" name="Google Shape;111;p5"/>
          <p:cNvSpPr/>
          <p:nvPr/>
        </p:nvSpPr>
        <p:spPr>
          <a:xfrm>
            <a:off x="1524714" y="3132415"/>
            <a:ext cx="2509957" cy="313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Prompt Medium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Feature Scaling</a:t>
            </a:r>
            <a:endParaRPr b="0" i="0" sz="1950" u="none" cap="none" strike="noStrike"/>
          </a:p>
        </p:txBody>
      </p:sp>
      <p:sp>
        <p:nvSpPr>
          <p:cNvPr id="112" name="Google Shape;112;p5"/>
          <p:cNvSpPr/>
          <p:nvPr/>
        </p:nvSpPr>
        <p:spPr>
          <a:xfrm>
            <a:off x="1524714" y="3581638"/>
            <a:ext cx="6828711" cy="722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Mukta Light"/>
              <a:buNone/>
            </a:pPr>
            <a:r>
              <a:rPr b="0" i="0" lang="en-US" sz="17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Standard scaling was applied to normalize feature magnitudes, ensuring no feature dominates the model's predictions.</a:t>
            </a:r>
            <a:endParaRPr b="0" i="0" sz="1750" u="none" cap="none" strike="noStrike"/>
          </a:p>
        </p:txBody>
      </p:sp>
      <p:sp>
        <p:nvSpPr>
          <p:cNvPr id="113" name="Google Shape;113;p5"/>
          <p:cNvSpPr/>
          <p:nvPr/>
        </p:nvSpPr>
        <p:spPr>
          <a:xfrm>
            <a:off x="790575" y="4784288"/>
            <a:ext cx="508278" cy="508278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"/>
          <p:cNvSpPr/>
          <p:nvPr/>
        </p:nvSpPr>
        <p:spPr>
          <a:xfrm>
            <a:off x="957382" y="4887754"/>
            <a:ext cx="174665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350"/>
              <a:buFont typeface="Prompt Medium"/>
              <a:buNone/>
            </a:pPr>
            <a:r>
              <a:rPr b="0" i="0" lang="en-US" sz="23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3</a:t>
            </a:r>
            <a:endParaRPr b="0" i="0" sz="2350" u="none" cap="none" strike="noStrike"/>
          </a:p>
        </p:txBody>
      </p:sp>
      <p:sp>
        <p:nvSpPr>
          <p:cNvPr id="115" name="Google Shape;115;p5"/>
          <p:cNvSpPr/>
          <p:nvPr/>
        </p:nvSpPr>
        <p:spPr>
          <a:xfrm>
            <a:off x="1524714" y="4784288"/>
            <a:ext cx="2509957" cy="313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Prompt Medium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Label Encoding</a:t>
            </a:r>
            <a:endParaRPr b="0" i="0" sz="1950" u="none" cap="none" strike="noStrike"/>
          </a:p>
        </p:txBody>
      </p:sp>
      <p:sp>
        <p:nvSpPr>
          <p:cNvPr id="116" name="Google Shape;116;p5"/>
          <p:cNvSpPr/>
          <p:nvPr/>
        </p:nvSpPr>
        <p:spPr>
          <a:xfrm>
            <a:off x="1524714" y="5233511"/>
            <a:ext cx="6828711" cy="722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Mukta Light"/>
              <a:buNone/>
            </a:pPr>
            <a:r>
              <a:rPr b="0" i="0" lang="en-US" sz="17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Encoded the diagnosis column, where malignant cases are mapped as 1 and benign as 0.</a:t>
            </a:r>
            <a:endParaRPr b="0" i="0" sz="1750" u="none" cap="none" strike="noStrike"/>
          </a:p>
        </p:txBody>
      </p:sp>
      <p:sp>
        <p:nvSpPr>
          <p:cNvPr id="117" name="Google Shape;117;p5"/>
          <p:cNvSpPr/>
          <p:nvPr/>
        </p:nvSpPr>
        <p:spPr>
          <a:xfrm>
            <a:off x="790575" y="6436162"/>
            <a:ext cx="508278" cy="508278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952976" y="6539627"/>
            <a:ext cx="183475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350"/>
              <a:buFont typeface="Prompt Medium"/>
              <a:buNone/>
            </a:pPr>
            <a:r>
              <a:rPr b="0" i="0" lang="en-US" sz="23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4</a:t>
            </a:r>
            <a:endParaRPr b="0" i="0" sz="2350" u="none" cap="none" strike="noStrike"/>
          </a:p>
        </p:txBody>
      </p:sp>
      <p:sp>
        <p:nvSpPr>
          <p:cNvPr id="119" name="Google Shape;119;p5"/>
          <p:cNvSpPr/>
          <p:nvPr/>
        </p:nvSpPr>
        <p:spPr>
          <a:xfrm>
            <a:off x="1524714" y="6436162"/>
            <a:ext cx="2509957" cy="313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Prompt Medium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Outlier Detection</a:t>
            </a:r>
            <a:endParaRPr b="0" i="0" sz="195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1524714" y="6885384"/>
            <a:ext cx="6828711" cy="722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Mukta Light"/>
              <a:buNone/>
            </a:pPr>
            <a:r>
              <a:rPr b="0" i="0" lang="en-US" sz="17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To improve the model’s robustness, ensuring data quality before moving into training.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/>
          <p:nvPr/>
        </p:nvSpPr>
        <p:spPr>
          <a:xfrm>
            <a:off x="881077" y="850375"/>
            <a:ext cx="128379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400"/>
              <a:buFont typeface="Prompt Medium"/>
              <a:buNone/>
            </a:pPr>
            <a:r>
              <a:rPr b="0" i="0" lang="en-US" sz="44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Dataset Shape and Statistical Summary</a:t>
            </a:r>
            <a:endParaRPr b="0" i="0" sz="4400" u="none" cap="none" strike="noStrike"/>
          </a:p>
        </p:txBody>
      </p:sp>
      <p:sp>
        <p:nvSpPr>
          <p:cNvPr id="127" name="Google Shape;127;p6"/>
          <p:cNvSpPr/>
          <p:nvPr/>
        </p:nvSpPr>
        <p:spPr>
          <a:xfrm>
            <a:off x="881063" y="2494717"/>
            <a:ext cx="12868275" cy="3630930"/>
          </a:xfrm>
          <a:prstGeom prst="roundRect">
            <a:avLst>
              <a:gd fmla="val 2912" name="adj"/>
            </a:avLst>
          </a:prstGeom>
          <a:noFill/>
          <a:ln cap="flat" cmpd="sng" w="152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896302" y="2509957"/>
            <a:ext cx="12837795" cy="72009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"/>
          <p:cNvSpPr/>
          <p:nvPr/>
        </p:nvSpPr>
        <p:spPr>
          <a:xfrm>
            <a:off x="1148001" y="266854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Dataset Shape</a:t>
            </a:r>
            <a:endParaRPr b="0" i="0" sz="1950" u="none" cap="none" strike="noStrike"/>
          </a:p>
        </p:txBody>
      </p:sp>
      <p:sp>
        <p:nvSpPr>
          <p:cNvPr id="130" name="Google Shape;130;p6"/>
          <p:cNvSpPr/>
          <p:nvPr/>
        </p:nvSpPr>
        <p:spPr>
          <a:xfrm>
            <a:off x="7570708" y="266854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568 rows and 31 columns </a:t>
            </a:r>
            <a:endParaRPr b="0" i="0" sz="1950" u="none" cap="none" strike="noStrike"/>
          </a:p>
        </p:txBody>
      </p:sp>
      <p:sp>
        <p:nvSpPr>
          <p:cNvPr id="131" name="Google Shape;131;p6"/>
          <p:cNvSpPr/>
          <p:nvPr/>
        </p:nvSpPr>
        <p:spPr>
          <a:xfrm>
            <a:off x="896302" y="3230047"/>
            <a:ext cx="12837795" cy="72009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1148001" y="338863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Duplicates</a:t>
            </a:r>
            <a:endParaRPr b="0" i="0" sz="1950" u="none" cap="none" strike="noStrike"/>
          </a:p>
        </p:txBody>
      </p:sp>
      <p:sp>
        <p:nvSpPr>
          <p:cNvPr id="133" name="Google Shape;133;p6"/>
          <p:cNvSpPr/>
          <p:nvPr/>
        </p:nvSpPr>
        <p:spPr>
          <a:xfrm>
            <a:off x="7570708" y="338863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0% duplicate rows found.</a:t>
            </a:r>
            <a:endParaRPr b="0" i="0" sz="1950" u="none" cap="none" strike="noStrike"/>
          </a:p>
        </p:txBody>
      </p:sp>
      <p:sp>
        <p:nvSpPr>
          <p:cNvPr id="134" name="Google Shape;134;p6"/>
          <p:cNvSpPr/>
          <p:nvPr/>
        </p:nvSpPr>
        <p:spPr>
          <a:xfrm>
            <a:off x="896302" y="3950137"/>
            <a:ext cx="12837795" cy="72009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"/>
          <p:cNvSpPr/>
          <p:nvPr/>
        </p:nvSpPr>
        <p:spPr>
          <a:xfrm>
            <a:off x="1148001" y="410872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Encoded Diagnosis</a:t>
            </a:r>
            <a:endParaRPr b="0" i="0" sz="1950" u="none" cap="none" strike="noStrike"/>
          </a:p>
        </p:txBody>
      </p:sp>
      <p:sp>
        <p:nvSpPr>
          <p:cNvPr id="136" name="Google Shape;136;p6"/>
          <p:cNvSpPr/>
          <p:nvPr/>
        </p:nvSpPr>
        <p:spPr>
          <a:xfrm>
            <a:off x="7570708" y="410872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Malignant (M) = 1, Benign (B) = 0</a:t>
            </a:r>
            <a:endParaRPr b="0" i="0" sz="1950" u="none" cap="none" strike="noStrike"/>
          </a:p>
        </p:txBody>
      </p:sp>
      <p:sp>
        <p:nvSpPr>
          <p:cNvPr id="137" name="Google Shape;137;p6"/>
          <p:cNvSpPr/>
          <p:nvPr/>
        </p:nvSpPr>
        <p:spPr>
          <a:xfrm>
            <a:off x="896302" y="4670227"/>
            <a:ext cx="12837795" cy="72009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1148001" y="482881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Malignant cases</a:t>
            </a:r>
            <a:endParaRPr b="0" i="0" sz="1950" u="none" cap="none" strike="noStrike"/>
          </a:p>
        </p:txBody>
      </p:sp>
      <p:sp>
        <p:nvSpPr>
          <p:cNvPr id="139" name="Google Shape;139;p6"/>
          <p:cNvSpPr/>
          <p:nvPr/>
        </p:nvSpPr>
        <p:spPr>
          <a:xfrm>
            <a:off x="7570708" y="482881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212</a:t>
            </a:r>
            <a:endParaRPr b="0" i="0" sz="1950" u="none" cap="none" strike="noStrike"/>
          </a:p>
        </p:txBody>
      </p:sp>
      <p:sp>
        <p:nvSpPr>
          <p:cNvPr id="140" name="Google Shape;140;p6"/>
          <p:cNvSpPr/>
          <p:nvPr/>
        </p:nvSpPr>
        <p:spPr>
          <a:xfrm>
            <a:off x="896302" y="5390317"/>
            <a:ext cx="12837795" cy="72009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1148001" y="554890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Benign cases</a:t>
            </a:r>
            <a:endParaRPr b="0" i="0" sz="1950" u="none" cap="none" strike="noStrike"/>
          </a:p>
        </p:txBody>
      </p:sp>
      <p:sp>
        <p:nvSpPr>
          <p:cNvPr id="142" name="Google Shape;142;p6"/>
          <p:cNvSpPr/>
          <p:nvPr/>
        </p:nvSpPr>
        <p:spPr>
          <a:xfrm>
            <a:off x="7570708" y="554890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357</a:t>
            </a:r>
            <a:endParaRPr b="0" i="0" sz="1950" u="none" cap="none" strike="noStrike"/>
          </a:p>
        </p:txBody>
      </p:sp>
      <p:sp>
        <p:nvSpPr>
          <p:cNvPr id="143" name="Google Shape;143;p6"/>
          <p:cNvSpPr/>
          <p:nvPr/>
        </p:nvSpPr>
        <p:spPr>
          <a:xfrm>
            <a:off x="865876" y="6527027"/>
            <a:ext cx="128682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The balanced distribution ensures the model can classify both types effectively.</a:t>
            </a:r>
            <a:endParaRPr b="0" i="0" sz="1950" u="none" cap="none" strike="noStrike"/>
          </a:p>
        </p:txBody>
      </p:sp>
      <p:sp>
        <p:nvSpPr>
          <p:cNvPr id="144" name="Google Shape;144;p6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/>
          <p:nvPr/>
        </p:nvSpPr>
        <p:spPr>
          <a:xfrm>
            <a:off x="730577" y="741650"/>
            <a:ext cx="111645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650"/>
              <a:buFont typeface="Prompt Medium"/>
              <a:buNone/>
            </a:pPr>
            <a:r>
              <a:rPr b="0" i="0" lang="en-US" sz="36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Data Visualization and Feature Insights</a:t>
            </a:r>
            <a:endParaRPr b="0" i="0" sz="3650" u="none" cap="none" strike="noStrike"/>
          </a:p>
        </p:txBody>
      </p:sp>
      <p:pic>
        <p:nvPicPr>
          <p:cNvPr descr="preencoded.png" id="151" name="Google Shape;1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568" y="1869281"/>
            <a:ext cx="4236839" cy="31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/>
          <p:nvPr/>
        </p:nvSpPr>
        <p:spPr>
          <a:xfrm>
            <a:off x="730568" y="5278398"/>
            <a:ext cx="2347674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800"/>
              <a:buFont typeface="Prompt Medium"/>
              <a:buNone/>
            </a:pPr>
            <a:r>
              <a:rPr b="0" i="0" lang="en-US" sz="18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Correlation Heatmap</a:t>
            </a:r>
            <a:endParaRPr b="0" i="0" sz="1800" u="none" cap="none" strike="noStrike"/>
          </a:p>
        </p:txBody>
      </p:sp>
      <p:sp>
        <p:nvSpPr>
          <p:cNvPr id="153" name="Google Shape;153;p7"/>
          <p:cNvSpPr/>
          <p:nvPr/>
        </p:nvSpPr>
        <p:spPr>
          <a:xfrm>
            <a:off x="730568" y="5777032"/>
            <a:ext cx="6330077" cy="667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 Light"/>
              <a:buNone/>
            </a:pPr>
            <a:r>
              <a:rPr b="0" i="0" lang="en-US" sz="16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The heatmap shows strong relationships between features like cell radius, area, and perimeter. </a:t>
            </a:r>
            <a:endParaRPr b="0" i="0" sz="1600" u="none" cap="none" strike="noStrike"/>
          </a:p>
        </p:txBody>
      </p:sp>
      <p:sp>
        <p:nvSpPr>
          <p:cNvPr id="154" name="Google Shape;154;p7"/>
          <p:cNvSpPr/>
          <p:nvPr/>
        </p:nvSpPr>
        <p:spPr>
          <a:xfrm>
            <a:off x="730568" y="6632496"/>
            <a:ext cx="6330077" cy="667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 Light"/>
              <a:buNone/>
            </a:pPr>
            <a:r>
              <a:rPr b="0" i="0" lang="en-US" sz="16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High correlations among features help the model identify patterns specific to malignant and benign cases, supporting its diagnostic accuracy.</a:t>
            </a:r>
            <a:endParaRPr b="0" i="0" sz="1600" u="none" cap="none" strike="noStrike"/>
          </a:p>
        </p:txBody>
      </p:sp>
      <p:pic>
        <p:nvPicPr>
          <p:cNvPr descr="preencoded.png" id="155" name="Google Shape;15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7376" y="1869281"/>
            <a:ext cx="4236839" cy="323516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7577376" y="5339239"/>
            <a:ext cx="2490668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800"/>
              <a:buFont typeface="Prompt Medium"/>
              <a:buNone/>
            </a:pPr>
            <a:r>
              <a:rPr b="0" i="0" lang="en-US" sz="18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Class Distribution Plot</a:t>
            </a:r>
            <a:endParaRPr b="0" i="0" sz="1800" u="none" cap="none" strike="noStrike"/>
          </a:p>
        </p:txBody>
      </p:sp>
      <p:sp>
        <p:nvSpPr>
          <p:cNvPr id="157" name="Google Shape;157;p7"/>
          <p:cNvSpPr/>
          <p:nvPr/>
        </p:nvSpPr>
        <p:spPr>
          <a:xfrm>
            <a:off x="7577376" y="5837873"/>
            <a:ext cx="6330077" cy="333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 Light"/>
              <a:buNone/>
            </a:pPr>
            <a:r>
              <a:rPr b="0" i="0" lang="en-US" sz="16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Visualizes the balance between benign and malignant cases.</a:t>
            </a:r>
            <a:endParaRPr b="0" i="0" sz="160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7577376" y="6359485"/>
            <a:ext cx="6330077" cy="667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 Light"/>
              <a:buNone/>
            </a:pPr>
            <a:r>
              <a:rPr b="0" i="0" lang="en-US" sz="16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 balanced dataset (357 benign, 212 malignant cases) reduces bias, enabling the AdaBoost model to learn both classifications equally.</a:t>
            </a:r>
            <a:endParaRPr b="0" i="0" sz="1600" u="none" cap="none" strike="noStrike"/>
          </a:p>
        </p:txBody>
      </p:sp>
      <p:sp>
        <p:nvSpPr>
          <p:cNvPr id="159" name="Google Shape;159;p7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af8c199e1_0_0"/>
          <p:cNvSpPr/>
          <p:nvPr/>
        </p:nvSpPr>
        <p:spPr>
          <a:xfrm>
            <a:off x="636302" y="782050"/>
            <a:ext cx="111645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650"/>
              <a:buFont typeface="Prompt Medium"/>
              <a:buNone/>
            </a:pPr>
            <a:r>
              <a:rPr lang="en-US" sz="365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Class distribution before and after SMOTE</a:t>
            </a:r>
            <a:endParaRPr/>
          </a:p>
        </p:txBody>
      </p:sp>
      <p:pic>
        <p:nvPicPr>
          <p:cNvPr id="166" name="Google Shape;166;g31af8c199e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900" y="1972300"/>
            <a:ext cx="10487025" cy="52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1af8c199e1_0_0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36c25ad05_0_0"/>
          <p:cNvSpPr/>
          <p:nvPr/>
        </p:nvSpPr>
        <p:spPr>
          <a:xfrm>
            <a:off x="697587" y="548045"/>
            <a:ext cx="78294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450"/>
              <a:buFont typeface="Prompt Medium"/>
              <a:buNone/>
            </a:pPr>
            <a:r>
              <a:rPr b="0" i="0" lang="en-US" sz="34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Ensemble Techniques &amp; Their Types</a:t>
            </a:r>
            <a:endParaRPr b="0" i="0" sz="3450" u="none" cap="none" strike="noStrike"/>
          </a:p>
        </p:txBody>
      </p:sp>
      <p:sp>
        <p:nvSpPr>
          <p:cNvPr id="174" name="Google Shape;174;g3136c25ad05_0_0"/>
          <p:cNvSpPr/>
          <p:nvPr/>
        </p:nvSpPr>
        <p:spPr>
          <a:xfrm>
            <a:off x="697587" y="1500307"/>
            <a:ext cx="132351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5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 method that combines multiple models (classifiers) to improve overall performance, making the prediction more accurate and robust than individual models.</a:t>
            </a:r>
            <a:endParaRPr b="0" i="0" sz="1650" u="none" cap="none" strike="noStrike"/>
          </a:p>
        </p:txBody>
      </p:sp>
      <p:sp>
        <p:nvSpPr>
          <p:cNvPr id="175" name="Google Shape;175;g3136c25ad05_0_0"/>
          <p:cNvSpPr/>
          <p:nvPr/>
        </p:nvSpPr>
        <p:spPr>
          <a:xfrm>
            <a:off x="697587" y="3179564"/>
            <a:ext cx="56883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550"/>
              <a:buFont typeface="Mukta Light"/>
              <a:buNone/>
            </a:pPr>
            <a:r>
              <a:rPr b="0" i="0" lang="en-US" sz="15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Types of Ensemble Techniques:</a:t>
            </a:r>
            <a:endParaRPr b="0" i="0" sz="1550" u="none" cap="none" strike="noStrike"/>
          </a:p>
        </p:txBody>
      </p:sp>
      <p:pic>
        <p:nvPicPr>
          <p:cNvPr descr="preencoded.png" id="176" name="Google Shape;176;g3136c25ad0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587" y="3722608"/>
            <a:ext cx="4852749" cy="277772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3136c25ad05_0_0"/>
          <p:cNvSpPr/>
          <p:nvPr/>
        </p:nvSpPr>
        <p:spPr>
          <a:xfrm>
            <a:off x="6879788" y="2491740"/>
            <a:ext cx="448500" cy="448500"/>
          </a:xfrm>
          <a:prstGeom prst="roundRect">
            <a:avLst>
              <a:gd fmla="val 18671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136c25ad05_0_0"/>
          <p:cNvSpPr/>
          <p:nvPr/>
        </p:nvSpPr>
        <p:spPr>
          <a:xfrm>
            <a:off x="7054215" y="2583061"/>
            <a:ext cx="993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50"/>
              <a:buFont typeface="Prompt Medium"/>
              <a:buNone/>
            </a:pPr>
            <a:r>
              <a:rPr b="0" i="0" lang="en-US" sz="20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1</a:t>
            </a:r>
            <a:endParaRPr b="0" i="0" sz="2050" u="none" cap="none" strike="noStrike"/>
          </a:p>
        </p:txBody>
      </p:sp>
      <p:sp>
        <p:nvSpPr>
          <p:cNvPr id="179" name="Google Shape;179;g3136c25ad05_0_0"/>
          <p:cNvSpPr/>
          <p:nvPr/>
        </p:nvSpPr>
        <p:spPr>
          <a:xfrm>
            <a:off x="7527488" y="2491740"/>
            <a:ext cx="3732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00"/>
              <a:buFont typeface="Prompt Medium"/>
              <a:buNone/>
            </a:pPr>
            <a:r>
              <a:rPr b="1" i="0" lang="en-US" sz="17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Bagging (Bootstrap Aggregating):</a:t>
            </a:r>
            <a:endParaRPr b="0" i="0" sz="1700" u="none" cap="none" strike="noStrike"/>
          </a:p>
        </p:txBody>
      </p:sp>
      <p:sp>
        <p:nvSpPr>
          <p:cNvPr id="180" name="Google Shape;180;g3136c25ad05_0_0"/>
          <p:cNvSpPr/>
          <p:nvPr/>
        </p:nvSpPr>
        <p:spPr>
          <a:xfrm>
            <a:off x="7527488" y="2967871"/>
            <a:ext cx="6412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550"/>
              <a:buFont typeface="Mukta Light"/>
              <a:buNone/>
            </a:pPr>
            <a:r>
              <a:rPr b="1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Example:</a:t>
            </a: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Random Forest.</a:t>
            </a:r>
            <a:endParaRPr b="0" i="0" sz="1650" u="none" cap="none" strike="noStrike"/>
          </a:p>
        </p:txBody>
      </p:sp>
      <p:sp>
        <p:nvSpPr>
          <p:cNvPr id="181" name="Google Shape;181;g3136c25ad05_0_0"/>
          <p:cNvSpPr/>
          <p:nvPr/>
        </p:nvSpPr>
        <p:spPr>
          <a:xfrm>
            <a:off x="7527488" y="3356372"/>
            <a:ext cx="64128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Char char="•"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Trains multiple models on random subsets of data and combines their predictions by averaging (regression) or voting (classification).</a:t>
            </a:r>
            <a:endParaRPr b="0" i="0" sz="1650" u="none" cap="none" strike="noStrike"/>
          </a:p>
        </p:txBody>
      </p:sp>
      <p:sp>
        <p:nvSpPr>
          <p:cNvPr id="182" name="Google Shape;182;g3136c25ad05_0_0"/>
          <p:cNvSpPr/>
          <p:nvPr/>
        </p:nvSpPr>
        <p:spPr>
          <a:xfrm>
            <a:off x="6879788" y="4417576"/>
            <a:ext cx="448500" cy="448500"/>
          </a:xfrm>
          <a:prstGeom prst="roundRect">
            <a:avLst>
              <a:gd fmla="val 18671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136c25ad05_0_0"/>
          <p:cNvSpPr/>
          <p:nvPr/>
        </p:nvSpPr>
        <p:spPr>
          <a:xfrm>
            <a:off x="7026235" y="4508897"/>
            <a:ext cx="1554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50"/>
              <a:buFont typeface="Prompt Medium"/>
              <a:buNone/>
            </a:pPr>
            <a:r>
              <a:rPr b="0" i="0" lang="en-US" sz="20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2</a:t>
            </a:r>
            <a:endParaRPr b="0" i="0" sz="2050" u="none" cap="none" strike="noStrike"/>
          </a:p>
        </p:txBody>
      </p:sp>
      <p:sp>
        <p:nvSpPr>
          <p:cNvPr id="184" name="Google Shape;184;g3136c25ad05_0_0"/>
          <p:cNvSpPr/>
          <p:nvPr/>
        </p:nvSpPr>
        <p:spPr>
          <a:xfrm>
            <a:off x="7527488" y="4417576"/>
            <a:ext cx="2214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00"/>
              <a:buFont typeface="Prompt Medium"/>
              <a:buNone/>
            </a:pPr>
            <a:r>
              <a:rPr b="1" i="0" lang="en-US" sz="17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Boosting:</a:t>
            </a:r>
            <a:endParaRPr b="0" i="0" sz="1700" u="none" cap="none" strike="noStrike"/>
          </a:p>
        </p:txBody>
      </p:sp>
      <p:sp>
        <p:nvSpPr>
          <p:cNvPr id="185" name="Google Shape;185;g3136c25ad05_0_0"/>
          <p:cNvSpPr/>
          <p:nvPr/>
        </p:nvSpPr>
        <p:spPr>
          <a:xfrm>
            <a:off x="7527488" y="4893707"/>
            <a:ext cx="6412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550"/>
              <a:buFont typeface="Mukta Light"/>
              <a:buNone/>
            </a:pPr>
            <a:r>
              <a:rPr b="1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Example:</a:t>
            </a: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AdaBoost, Gradient Boosting.</a:t>
            </a:r>
            <a:endParaRPr b="0" i="0" sz="1650" u="none" cap="none" strike="noStrike"/>
          </a:p>
        </p:txBody>
      </p:sp>
      <p:sp>
        <p:nvSpPr>
          <p:cNvPr id="186" name="Google Shape;186;g3136c25ad05_0_0"/>
          <p:cNvSpPr/>
          <p:nvPr/>
        </p:nvSpPr>
        <p:spPr>
          <a:xfrm>
            <a:off x="7527488" y="5282208"/>
            <a:ext cx="64128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Char char="•"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Focuses on combining weak learners, with each new model correcting errors made by previous models.</a:t>
            </a:r>
            <a:endParaRPr b="0" i="0" sz="1650" u="none" cap="none" strike="noStrike"/>
          </a:p>
        </p:txBody>
      </p:sp>
      <p:sp>
        <p:nvSpPr>
          <p:cNvPr id="187" name="Google Shape;187;g3136c25ad05_0_0"/>
          <p:cNvSpPr/>
          <p:nvPr/>
        </p:nvSpPr>
        <p:spPr>
          <a:xfrm>
            <a:off x="6879788" y="6343412"/>
            <a:ext cx="448500" cy="448500"/>
          </a:xfrm>
          <a:prstGeom prst="roundRect">
            <a:avLst>
              <a:gd fmla="val 18671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136c25ad05_0_0"/>
          <p:cNvSpPr/>
          <p:nvPr/>
        </p:nvSpPr>
        <p:spPr>
          <a:xfrm>
            <a:off x="7026950" y="6434733"/>
            <a:ext cx="154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50"/>
              <a:buFont typeface="Prompt Medium"/>
              <a:buNone/>
            </a:pPr>
            <a:r>
              <a:rPr b="0" i="0" lang="en-US" sz="20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3</a:t>
            </a:r>
            <a:endParaRPr b="0" i="0" sz="2050" u="none" cap="none" strike="noStrike"/>
          </a:p>
        </p:txBody>
      </p:sp>
      <p:sp>
        <p:nvSpPr>
          <p:cNvPr id="189" name="Google Shape;189;g3136c25ad05_0_0"/>
          <p:cNvSpPr/>
          <p:nvPr/>
        </p:nvSpPr>
        <p:spPr>
          <a:xfrm>
            <a:off x="7527488" y="6343412"/>
            <a:ext cx="2214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00"/>
              <a:buFont typeface="Prompt Medium"/>
              <a:buNone/>
            </a:pPr>
            <a:r>
              <a:rPr b="1" i="0" lang="en-US" sz="18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Stacking:</a:t>
            </a:r>
            <a:endParaRPr b="0" i="0" sz="1800" u="none" cap="none" strike="noStrike"/>
          </a:p>
        </p:txBody>
      </p:sp>
      <p:sp>
        <p:nvSpPr>
          <p:cNvPr id="190" name="Google Shape;190;g3136c25ad05_0_0"/>
          <p:cNvSpPr/>
          <p:nvPr/>
        </p:nvSpPr>
        <p:spPr>
          <a:xfrm>
            <a:off x="7527488" y="6819543"/>
            <a:ext cx="64128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Char char="•"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Combines multiple models (often from different algorithms) by training a meta-model to predict the final output based on their predictions.</a:t>
            </a:r>
            <a:endParaRPr b="0" i="0" sz="1650" u="none" cap="none" strike="noStrike"/>
          </a:p>
        </p:txBody>
      </p:sp>
      <p:sp>
        <p:nvSpPr>
          <p:cNvPr id="191" name="Google Shape;191;g3136c25ad05_0_0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2024-10-30T10:52:40Z</dcterms:created>
  <dc:creator>PptxGenJS</dc:creator>
</cp:coreProperties>
</file>